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335" r:id="rId2"/>
    <p:sldId id="327" r:id="rId3"/>
    <p:sldId id="303" r:id="rId4"/>
    <p:sldId id="351" r:id="rId5"/>
    <p:sldId id="326" r:id="rId6"/>
    <p:sldId id="332" r:id="rId7"/>
    <p:sldId id="357" r:id="rId8"/>
    <p:sldId id="358" r:id="rId9"/>
    <p:sldId id="307" r:id="rId10"/>
    <p:sldId id="309" r:id="rId11"/>
    <p:sldId id="308" r:id="rId12"/>
    <p:sldId id="354" r:id="rId13"/>
    <p:sldId id="310" r:id="rId14"/>
    <p:sldId id="356" r:id="rId15"/>
    <p:sldId id="316" r:id="rId16"/>
    <p:sldId id="288" r:id="rId17"/>
    <p:sldId id="320" r:id="rId18"/>
    <p:sldId id="290" r:id="rId19"/>
    <p:sldId id="321" r:id="rId20"/>
    <p:sldId id="292" r:id="rId21"/>
    <p:sldId id="322" r:id="rId22"/>
    <p:sldId id="294" r:id="rId23"/>
    <p:sldId id="323" r:id="rId24"/>
    <p:sldId id="296" r:id="rId25"/>
    <p:sldId id="324" r:id="rId26"/>
    <p:sldId id="333" r:id="rId27"/>
    <p:sldId id="334" r:id="rId28"/>
  </p:sldIdLst>
  <p:sldSz cx="9144000" cy="6858000" type="screen4x3"/>
  <p:notesSz cx="68580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00013558" initials="0"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C00000"/>
    <a:srgbClr val="222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729" autoAdjust="0"/>
    <p:restoredTop sz="66505" autoAdjust="0"/>
  </p:normalViewPr>
  <p:slideViewPr>
    <p:cSldViewPr>
      <p:cViewPr>
        <p:scale>
          <a:sx n="70" d="100"/>
          <a:sy n="70" d="100"/>
        </p:scale>
        <p:origin x="-1614" y="-9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colorful1#3" csCatId="colorful" phldr="1"/>
      <dgm:spPr/>
      <dgm:t>
        <a:bodyPr/>
        <a:lstStyle/>
        <a:p>
          <a:endParaRPr lang="en-US"/>
        </a:p>
      </dgm:t>
    </dgm:pt>
    <dgm:pt modelId="{2F9F6499-8A87-4895-8D43-E581613B5309}">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1</a:t>
          </a:r>
          <a:endParaRPr lang="en-US" dirty="0">
            <a:solidFill>
              <a:schemeClr val="bg1">
                <a:lumMod val="50000"/>
              </a:schemeClr>
            </a:solidFill>
          </a:endParaRPr>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a:solidFill>
          <a:srgbClr val="C00000">
            <a:alpha val="90000"/>
          </a:srgbClr>
        </a:solidFill>
      </dgm:spPr>
      <dgm:t>
        <a:bodyPr/>
        <a:lstStyle/>
        <a:p>
          <a:pPr marL="914400" indent="-914400"/>
          <a:r>
            <a:rPr lang="en-US" sz="2400" dirty="0" smtClean="0">
              <a:solidFill>
                <a:schemeClr val="bg1"/>
              </a:solidFill>
            </a:rPr>
            <a:t>Consider the </a:t>
          </a:r>
          <a:r>
            <a:rPr lang="en-US" sz="2400" baseline="0" dirty="0" smtClean="0">
              <a:solidFill>
                <a:schemeClr val="bg1"/>
              </a:solidFill>
            </a:rPr>
            <a:t>$5,000 deductible plan</a:t>
          </a:r>
          <a:endParaRPr lang="en-US" sz="1800" i="1"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2</a:t>
          </a:r>
          <a:endParaRPr lang="en-US" dirty="0">
            <a:solidFill>
              <a:schemeClr val="bg1">
                <a:lumMod val="50000"/>
              </a:schemeClr>
            </a:solidFill>
          </a:endParaRPr>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6E265761-6ED8-4B00-AFCC-DD3BC9B2A0E6}">
      <dgm:prSet phldrT="[Text]" custT="1"/>
      <dgm:spPr>
        <a:solidFill>
          <a:schemeClr val="tx2">
            <a:alpha val="90000"/>
          </a:schemeClr>
        </a:solidFill>
      </dgm:spPr>
      <dgm:t>
        <a:bodyPr/>
        <a:lstStyle/>
        <a:p>
          <a:pPr marL="914400" indent="-914400">
            <a:spcAft>
              <a:spcPts val="0"/>
            </a:spcAft>
          </a:pPr>
          <a:r>
            <a:rPr lang="en-US" sz="2400" dirty="0" smtClean="0">
              <a:solidFill>
                <a:schemeClr val="bg1"/>
              </a:solidFill>
            </a:rPr>
            <a:t>Create and maintain HSA for future or unanticipated events </a:t>
          </a:r>
          <a:r>
            <a:rPr lang="en-US" sz="2400" baseline="0" dirty="0" smtClean="0">
              <a:solidFill>
                <a:schemeClr val="bg1"/>
              </a:solidFill>
            </a:rPr>
            <a:t>— </a:t>
          </a:r>
          <a:r>
            <a:rPr lang="en-US" sz="1800" i="1" baseline="0" dirty="0" smtClean="0">
              <a:solidFill>
                <a:schemeClr val="bg1"/>
              </a:solidFill>
            </a:rPr>
            <a:t>save tax free now for future medical care; unused balance rolls over from year to year</a:t>
          </a:r>
          <a:r>
            <a:rPr lang="en-US" sz="1800" i="1" dirty="0" smtClean="0">
              <a:solidFill>
                <a:schemeClr val="bg1"/>
              </a:solidFill>
            </a:rPr>
            <a:t> </a:t>
          </a:r>
          <a:endParaRPr lang="en-US" sz="1800" i="1" dirty="0">
            <a:solidFill>
              <a:schemeClr val="bg1"/>
            </a:solidFill>
          </a:endParaRPr>
        </a:p>
      </dgm:t>
    </dgm:pt>
    <dgm:pt modelId="{85680AB6-5036-43F7-B88B-07D38C7CC8FC}" type="parTrans" cxnId="{8FD5E510-8583-423C-A869-3680BD377554}">
      <dgm:prSet/>
      <dgm:spPr/>
      <dgm:t>
        <a:bodyPr/>
        <a:lstStyle/>
        <a:p>
          <a:endParaRPr lang="en-US"/>
        </a:p>
      </dgm:t>
    </dgm:pt>
    <dgm:pt modelId="{A2131EA3-16AF-46F1-B299-12B3BBD74613}" type="sibTrans" cxnId="{8FD5E510-8583-423C-A869-3680BD377554}">
      <dgm:prSet/>
      <dgm:spPr/>
      <dgm:t>
        <a:bodyPr/>
        <a:lstStyle/>
        <a:p>
          <a:endParaRPr lang="en-US"/>
        </a:p>
      </dgm:t>
    </dgm:pt>
    <dgm:pt modelId="{48EC9D48-B447-420E-8D76-417C0F1F1CD4}">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3</a:t>
          </a:r>
          <a:endParaRPr lang="en-US" dirty="0">
            <a:solidFill>
              <a:schemeClr val="bg1">
                <a:lumMod val="50000"/>
              </a:schemeClr>
            </a:solidFill>
          </a:endParaRPr>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a:solidFill>
          <a:srgbClr val="C00000">
            <a:alpha val="90000"/>
          </a:srgbClr>
        </a:solidFill>
      </dgm:spPr>
      <dgm:t>
        <a:bodyPr/>
        <a:lstStyle/>
        <a:p>
          <a:pPr marL="914400" indent="-914400"/>
          <a:r>
            <a:rPr lang="en-US" sz="2400" smtClean="0">
              <a:solidFill>
                <a:schemeClr val="bg1"/>
              </a:solidFill>
            </a:rPr>
            <a:t>Participate in Wellpower to maintain health </a:t>
          </a:r>
          <a:r>
            <a:rPr lang="en-US" sz="2400" baseline="0" smtClean="0">
              <a:solidFill>
                <a:schemeClr val="bg1"/>
              </a:solidFill>
            </a:rPr>
            <a:t>— </a:t>
          </a:r>
          <a:r>
            <a:rPr lang="en-US" sz="1800" i="1" baseline="0" smtClean="0">
              <a:solidFill>
                <a:schemeClr val="bg1"/>
              </a:solidFill>
            </a:rPr>
            <a:t>free to benefit-eligible faculty &amp; staff; earn rewards</a:t>
          </a:r>
          <a:endParaRPr lang="en-US" sz="1800" i="1"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09BA1F44-AC19-4253-B684-D50C539E60F2}">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4</a:t>
          </a:r>
          <a:endParaRPr lang="en-US" dirty="0">
            <a:solidFill>
              <a:schemeClr val="bg1">
                <a:lumMod val="50000"/>
              </a:schemeClr>
            </a:solidFill>
          </a:endParaRPr>
        </a:p>
      </dgm:t>
    </dgm:pt>
    <dgm:pt modelId="{BFB4838E-67DF-49BD-834E-4A881DAE94C2}" type="parTrans" cxnId="{4917354A-09CC-414A-8825-F6D5D08BFE55}">
      <dgm:prSet/>
      <dgm:spPr/>
      <dgm:t>
        <a:bodyPr/>
        <a:lstStyle/>
        <a:p>
          <a:endParaRPr lang="en-US"/>
        </a:p>
      </dgm:t>
    </dgm:pt>
    <dgm:pt modelId="{2A1C411B-5511-4882-BFB9-3A75776FF245}" type="sibTrans" cxnId="{4917354A-09CC-414A-8825-F6D5D08BFE55}">
      <dgm:prSet/>
      <dgm:spPr/>
      <dgm:t>
        <a:bodyPr/>
        <a:lstStyle/>
        <a:p>
          <a:endParaRPr lang="en-US"/>
        </a:p>
      </dgm:t>
    </dgm:pt>
    <dgm:pt modelId="{0F949D85-0C1B-430B-A97C-02CE9D3DE72A}">
      <dgm:prSet phldrT="[Text]" custT="1"/>
      <dgm:spPr>
        <a:solidFill>
          <a:schemeClr val="tx2">
            <a:alpha val="90000"/>
          </a:schemeClr>
        </a:solidFill>
      </dgm:spPr>
      <dgm:t>
        <a:bodyPr/>
        <a:lstStyle/>
        <a:p>
          <a:pPr marL="914400" indent="-914400"/>
          <a:r>
            <a:rPr lang="en-US" sz="2400" smtClean="0">
              <a:solidFill>
                <a:schemeClr val="bg1"/>
              </a:solidFill>
            </a:rPr>
            <a:t>Complete recommended preventive care screenings </a:t>
          </a:r>
          <a:r>
            <a:rPr lang="en-US" sz="2400" baseline="0" smtClean="0">
              <a:solidFill>
                <a:schemeClr val="bg1"/>
              </a:solidFill>
            </a:rPr>
            <a:t>— </a:t>
          </a:r>
          <a:r>
            <a:rPr lang="en-US" sz="1800" i="1" baseline="0" smtClean="0">
              <a:solidFill>
                <a:schemeClr val="bg1"/>
              </a:solidFill>
            </a:rPr>
            <a:t>covered at 100%; free onsite biometric screening provided once per year</a:t>
          </a:r>
          <a:endParaRPr lang="en-US" sz="1800" i="1" dirty="0">
            <a:solidFill>
              <a:schemeClr val="bg1"/>
            </a:solidFill>
          </a:endParaRPr>
        </a:p>
      </dgm:t>
    </dgm:pt>
    <dgm:pt modelId="{AB715BA5-6AEB-43F5-8643-3E3539E29A61}" type="sibTrans" cxnId="{1FB3DF05-0078-43F7-9587-D5CE3906930C}">
      <dgm:prSet/>
      <dgm:spPr/>
      <dgm:t>
        <a:bodyPr/>
        <a:lstStyle/>
        <a:p>
          <a:endParaRPr lang="en-US"/>
        </a:p>
      </dgm:t>
    </dgm:pt>
    <dgm:pt modelId="{F9336465-AA63-4BB4-9D25-9AD362C0C9FD}" type="parTrans" cxnId="{1FB3DF05-0078-43F7-9587-D5CE3906930C}">
      <dgm:prSet/>
      <dgm:spPr/>
      <dgm:t>
        <a:bodyPr/>
        <a:lstStyle/>
        <a:p>
          <a:endParaRPr lang="en-US"/>
        </a:p>
      </dgm:t>
    </dgm:pt>
    <dgm:pt modelId="{BCD65AEB-EFF5-4ACC-A7A0-1C8C5ED5A0ED}">
      <dgm:prSet phldrT="[Text]" custT="1"/>
      <dgm:spPr>
        <a:solidFill>
          <a:srgbClr val="C00000">
            <a:alpha val="90000"/>
          </a:srgbClr>
        </a:solidFill>
      </dgm:spPr>
      <dgm:t>
        <a:bodyPr/>
        <a:lstStyle/>
        <a:p>
          <a:pPr marL="914400" indent="-914400"/>
          <a:r>
            <a:rPr lang="en-US" sz="2400" baseline="0" dirty="0" smtClean="0">
              <a:solidFill>
                <a:schemeClr val="bg1"/>
              </a:solidFill>
            </a:rPr>
            <a:t>—</a:t>
          </a:r>
          <a:r>
            <a:rPr lang="en-US" sz="1800" i="1" baseline="0" dirty="0" smtClean="0">
              <a:solidFill>
                <a:schemeClr val="bg1"/>
              </a:solidFill>
            </a:rPr>
            <a:t>lower premiums and preventive care covered at 100%</a:t>
          </a:r>
          <a:endParaRPr lang="en-US" sz="1800" i="1" dirty="0">
            <a:solidFill>
              <a:schemeClr val="bg1"/>
            </a:solidFill>
          </a:endParaRPr>
        </a:p>
      </dgm:t>
    </dgm:pt>
    <dgm:pt modelId="{6AD65386-A928-4C09-98E7-D79F08914302}" type="parTrans" cxnId="{CBABAD04-732B-48B8-BB6A-191C77A2E799}">
      <dgm:prSet/>
      <dgm:spPr/>
      <dgm:t>
        <a:bodyPr/>
        <a:lstStyle/>
        <a:p>
          <a:endParaRPr lang="en-US"/>
        </a:p>
      </dgm:t>
    </dgm:pt>
    <dgm:pt modelId="{9DA9EC33-A160-4716-9929-29DE7B8F8B63}" type="sibTrans" cxnId="{CBABAD04-732B-48B8-BB6A-191C77A2E799}">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pt>
    <dgm:pt modelId="{9E87D3F1-4C62-44C2-839D-F5FF792F807F}" type="pres">
      <dgm:prSet presAssocID="{2F9F6499-8A87-4895-8D43-E581613B5309}" presName="parentText" presStyleLbl="node1" presStyleIdx="0" presStyleCnt="4" custScaleX="322220" custScaleY="37952" custLinFactX="12518" custLinFactNeighborX="100000" custLinFactNeighborY="-47">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pt>
    <dgm:pt modelId="{0D507EBB-1CE4-4569-A615-7B867D686189}" type="pres">
      <dgm:prSet presAssocID="{0271F4F0-5F5A-47C3-B389-0A268DAC8A8F}" presName="linNode" presStyleCnt="0"/>
      <dgm:spPr/>
    </dgm:pt>
    <dgm:pt modelId="{A60E8B29-3A41-41E6-92ED-087DF974D6A6}" type="pres">
      <dgm:prSet presAssocID="{0271F4F0-5F5A-47C3-B389-0A268DAC8A8F}" presName="parentText" presStyleLbl="node1" presStyleIdx="1" presStyleCnt="4" custScaleX="322220" custScaleY="37952" custLinFactX="12518" custLinFactNeighborX="100000" custLinFactNeighborY="-428">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pt>
    <dgm:pt modelId="{2F2F68BE-C28B-4D93-AB40-F2BA188B62C6}" type="pres">
      <dgm:prSet presAssocID="{48EC9D48-B447-420E-8D76-417C0F1F1CD4}" presName="linNode" presStyleCnt="0"/>
      <dgm:spPr/>
    </dgm:pt>
    <dgm:pt modelId="{3364F820-B13F-496A-8388-7D4ADED4386F}" type="pres">
      <dgm:prSet presAssocID="{48EC9D48-B447-420E-8D76-417C0F1F1CD4}" presName="parentText" presStyleLbl="node1" presStyleIdx="2" presStyleCnt="4" custScaleX="322220" custScaleY="37952" custLinFactX="12518" custLinFactNeighborX="100000" custLinFactNeighborY="-809">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6C45377D-665B-4B32-8E82-93D7AAB20CBE}" type="pres">
      <dgm:prSet presAssocID="{320F60E1-FB82-4791-B46B-C5644EE3822A}" presName="sp" presStyleCnt="0"/>
      <dgm:spPr/>
    </dgm:pt>
    <dgm:pt modelId="{7863A837-824B-4A6B-B523-4FC50ACEEF41}" type="pres">
      <dgm:prSet presAssocID="{09BA1F44-AC19-4253-B684-D50C539E60F2}" presName="linNode" presStyleCnt="0"/>
      <dgm:spPr/>
    </dgm:pt>
    <dgm:pt modelId="{D91B0B47-F3B7-4737-BE5C-BB3F0115C9EB}" type="pres">
      <dgm:prSet presAssocID="{09BA1F44-AC19-4253-B684-D50C539E60F2}" presName="parentText" presStyleLbl="node1" presStyleIdx="3" presStyleCnt="4" custScaleX="322220" custScaleY="37952" custLinFactX="12518" custLinFactNeighborX="100000" custLinFactNeighborY="-1190">
        <dgm:presLayoutVars>
          <dgm:chMax val="1"/>
          <dgm:bulletEnabled val="1"/>
        </dgm:presLayoutVars>
      </dgm:prSet>
      <dgm:spPr>
        <a:prstGeom prst="ellipse">
          <a:avLst/>
        </a:prstGeom>
      </dgm:spPr>
      <dgm:t>
        <a:bodyPr/>
        <a:lstStyle/>
        <a:p>
          <a:endParaRPr lang="en-US"/>
        </a:p>
      </dgm:t>
    </dgm:pt>
    <dgm:pt modelId="{F54CC983-2FE2-4D0A-B507-72F8DDB1CE8B}" type="pres">
      <dgm:prSet presAssocID="{09BA1F44-AC19-4253-B684-D50C539E60F2}" presName="descendantText" presStyleLbl="alignAccFollowNode1" presStyleIdx="3"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Lst>
  <dgm:cxnLst>
    <dgm:cxn modelId="{8FD5E510-8583-423C-A869-3680BD377554}" srcId="{0271F4F0-5F5A-47C3-B389-0A268DAC8A8F}" destId="{6E265761-6ED8-4B00-AFCC-DD3BC9B2A0E6}" srcOrd="0" destOrd="0" parTransId="{85680AB6-5036-43F7-B88B-07D38C7CC8FC}" sibTransId="{A2131EA3-16AF-46F1-B299-12B3BBD74613}"/>
    <dgm:cxn modelId="{817213B6-C95C-4C1D-A93D-DFCF721D3032}" srcId="{EEDD4474-5105-4572-B94F-B4F5E4782FD6}" destId="{0271F4F0-5F5A-47C3-B389-0A268DAC8A8F}" srcOrd="1" destOrd="0" parTransId="{B813AACA-9F16-49A8-9E63-661611B26DE3}" sibTransId="{38D60B73-0A26-40D5-B734-2D9E6C83CE35}"/>
    <dgm:cxn modelId="{83B3718C-F8C0-44F8-A45B-84E5A8C5F140}" type="presOf" srcId="{6E265761-6ED8-4B00-AFCC-DD3BC9B2A0E6}" destId="{D12A3826-2E3C-4C07-A727-88547A37A6F8}" srcOrd="0" destOrd="0" presId="urn:microsoft.com/office/officeart/2005/8/layout/vList5"/>
    <dgm:cxn modelId="{6EAD1DC5-3FB0-4D97-BC89-3292DF762B57}" type="presOf" srcId="{B44B4F92-697B-47A8-A203-7E3E66A70CA3}" destId="{B8C87BA3-2339-4CFC-B0F3-582D7C37476C}" srcOrd="0" destOrd="0" presId="urn:microsoft.com/office/officeart/2005/8/layout/vList5"/>
    <dgm:cxn modelId="{69A7597D-2B65-4DA2-8FC4-495C8676B465}" srcId="{48EC9D48-B447-420E-8D76-417C0F1F1CD4}" destId="{B44B4F92-697B-47A8-A203-7E3E66A70CA3}" srcOrd="0" destOrd="0" parTransId="{3C1D84FF-3019-4EEC-84EE-12F53C6F92D7}" sibTransId="{32C13B34-2AED-48BD-952A-01E8A856D85A}"/>
    <dgm:cxn modelId="{318ED550-4744-4977-91EC-6F15BB494693}" type="presOf" srcId="{BCD65AEB-EFF5-4ACC-A7A0-1C8C5ED5A0ED}" destId="{193D7722-BC70-46AA-A506-3DB4A98F9308}" srcOrd="0" destOrd="1" presId="urn:microsoft.com/office/officeart/2005/8/layout/vList5"/>
    <dgm:cxn modelId="{F71EACA7-14B9-465C-8036-ADBF39ABEA0E}" type="presOf" srcId="{48EC9D48-B447-420E-8D76-417C0F1F1CD4}" destId="{3364F820-B13F-496A-8388-7D4ADED4386F}"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1FB3DF05-0078-43F7-9587-D5CE3906930C}" srcId="{09BA1F44-AC19-4253-B684-D50C539E60F2}" destId="{0F949D85-0C1B-430B-A97C-02CE9D3DE72A}" srcOrd="0" destOrd="0" parTransId="{F9336465-AA63-4BB4-9D25-9AD362C0C9FD}" sibTransId="{AB715BA5-6AEB-43F5-8643-3E3539E29A61}"/>
    <dgm:cxn modelId="{4917354A-09CC-414A-8825-F6D5D08BFE55}" srcId="{EEDD4474-5105-4572-B94F-B4F5E4782FD6}" destId="{09BA1F44-AC19-4253-B684-D50C539E60F2}" srcOrd="3" destOrd="0" parTransId="{BFB4838E-67DF-49BD-834E-4A881DAE94C2}" sibTransId="{2A1C411B-5511-4882-BFB9-3A75776FF245}"/>
    <dgm:cxn modelId="{37584890-C1EF-42F5-9CF0-DDF330563ABF}" type="presOf" srcId="{0271F4F0-5F5A-47C3-B389-0A268DAC8A8F}" destId="{A60E8B29-3A41-41E6-92ED-087DF974D6A6}" srcOrd="0" destOrd="0" presId="urn:microsoft.com/office/officeart/2005/8/layout/vList5"/>
    <dgm:cxn modelId="{CAB878A6-1598-418D-85A3-C9951FB2BBA6}" type="presOf" srcId="{99B877B8-CEBA-47B2-AA4F-B6ED659DFB7F}" destId="{193D7722-BC70-46AA-A506-3DB4A98F9308}" srcOrd="0" destOrd="0" presId="urn:microsoft.com/office/officeart/2005/8/layout/vList5"/>
    <dgm:cxn modelId="{5A102470-43A8-458F-99EE-B59AB80B87A5}" type="presOf" srcId="{09BA1F44-AC19-4253-B684-D50C539E60F2}" destId="{D91B0B47-F3B7-4737-BE5C-BB3F0115C9EB}" srcOrd="0" destOrd="0" presId="urn:microsoft.com/office/officeart/2005/8/layout/vList5"/>
    <dgm:cxn modelId="{A5943959-28DD-4E87-9429-21A0133BD163}" type="presOf" srcId="{0F949D85-0C1B-430B-A97C-02CE9D3DE72A}" destId="{F54CC983-2FE2-4D0A-B507-72F8DDB1CE8B}" srcOrd="0" destOrd="0" presId="urn:microsoft.com/office/officeart/2005/8/layout/vList5"/>
    <dgm:cxn modelId="{B41F2B84-7419-478C-82ED-9493339403D8}" srcId="{EEDD4474-5105-4572-B94F-B4F5E4782FD6}" destId="{48EC9D48-B447-420E-8D76-417C0F1F1CD4}" srcOrd="2" destOrd="0" parTransId="{B05FBB73-44A5-4F18-846C-7EA77CBAC763}" sibTransId="{320F60E1-FB82-4791-B46B-C5644EE3822A}"/>
    <dgm:cxn modelId="{D1624B4E-FCEA-4785-9064-904C735ACA86}" srcId="{2F9F6499-8A87-4895-8D43-E581613B5309}" destId="{99B877B8-CEBA-47B2-AA4F-B6ED659DFB7F}" srcOrd="0" destOrd="0" parTransId="{1184EA28-87DB-4EC7-A57A-64384041F7CF}" sibTransId="{7220D579-BC7E-48B4-ABD2-8DF515E1294B}"/>
    <dgm:cxn modelId="{9E397561-5434-467B-A622-CE863BAF9D57}" type="presOf" srcId="{EEDD4474-5105-4572-B94F-B4F5E4782FD6}" destId="{65C10D57-AE46-48A6-9842-DE26D8A0E0B1}" srcOrd="0" destOrd="0" presId="urn:microsoft.com/office/officeart/2005/8/layout/vList5"/>
    <dgm:cxn modelId="{CBABAD04-732B-48B8-BB6A-191C77A2E799}" srcId="{2F9F6499-8A87-4895-8D43-E581613B5309}" destId="{BCD65AEB-EFF5-4ACC-A7A0-1C8C5ED5A0ED}" srcOrd="1" destOrd="0" parTransId="{6AD65386-A928-4C09-98E7-D79F08914302}" sibTransId="{9DA9EC33-A160-4716-9929-29DE7B8F8B63}"/>
    <dgm:cxn modelId="{F7B53AEF-5E58-4142-844E-50975F1BB4B6}" type="presOf" srcId="{2F9F6499-8A87-4895-8D43-E581613B5309}" destId="{9E87D3F1-4C62-44C2-839D-F5FF792F807F}" srcOrd="0" destOrd="0" presId="urn:microsoft.com/office/officeart/2005/8/layout/vList5"/>
    <dgm:cxn modelId="{111173E5-F89F-4495-AD30-F7F6FA487B67}" type="presParOf" srcId="{65C10D57-AE46-48A6-9842-DE26D8A0E0B1}" destId="{5474B167-69C0-4A98-A5AE-46F0EFFD5FF5}" srcOrd="0" destOrd="0" presId="urn:microsoft.com/office/officeart/2005/8/layout/vList5"/>
    <dgm:cxn modelId="{B3A55E34-A16D-47EA-8D2C-EE13FA416FFD}" type="presParOf" srcId="{5474B167-69C0-4A98-A5AE-46F0EFFD5FF5}" destId="{9E87D3F1-4C62-44C2-839D-F5FF792F807F}" srcOrd="0" destOrd="0" presId="urn:microsoft.com/office/officeart/2005/8/layout/vList5"/>
    <dgm:cxn modelId="{B9E6BB26-B1B3-430B-A8F3-DE3CD751B797}" type="presParOf" srcId="{5474B167-69C0-4A98-A5AE-46F0EFFD5FF5}" destId="{193D7722-BC70-46AA-A506-3DB4A98F9308}" srcOrd="1" destOrd="0" presId="urn:microsoft.com/office/officeart/2005/8/layout/vList5"/>
    <dgm:cxn modelId="{37B63911-C4B6-4573-88C7-C30CB18CEE41}" type="presParOf" srcId="{65C10D57-AE46-48A6-9842-DE26D8A0E0B1}" destId="{0402F198-01DE-4387-8861-BED7BC71E74D}" srcOrd="1" destOrd="0" presId="urn:microsoft.com/office/officeart/2005/8/layout/vList5"/>
    <dgm:cxn modelId="{15B06A9C-790A-498D-8E3A-837C0D738C51}" type="presParOf" srcId="{65C10D57-AE46-48A6-9842-DE26D8A0E0B1}" destId="{0D507EBB-1CE4-4569-A615-7B867D686189}" srcOrd="2" destOrd="0" presId="urn:microsoft.com/office/officeart/2005/8/layout/vList5"/>
    <dgm:cxn modelId="{BDE3C890-14BE-409A-85A3-59AFCCB63760}" type="presParOf" srcId="{0D507EBB-1CE4-4569-A615-7B867D686189}" destId="{A60E8B29-3A41-41E6-92ED-087DF974D6A6}" srcOrd="0" destOrd="0" presId="urn:microsoft.com/office/officeart/2005/8/layout/vList5"/>
    <dgm:cxn modelId="{C0B759CC-171F-4B16-AC27-64303133E164}" type="presParOf" srcId="{0D507EBB-1CE4-4569-A615-7B867D686189}" destId="{D12A3826-2E3C-4C07-A727-88547A37A6F8}" srcOrd="1" destOrd="0" presId="urn:microsoft.com/office/officeart/2005/8/layout/vList5"/>
    <dgm:cxn modelId="{427A19E6-7DD6-406E-83D5-3D330FE61959}" type="presParOf" srcId="{65C10D57-AE46-48A6-9842-DE26D8A0E0B1}" destId="{C0B75B6E-1394-4A93-8E4F-271E63A6A3DE}" srcOrd="3" destOrd="0" presId="urn:microsoft.com/office/officeart/2005/8/layout/vList5"/>
    <dgm:cxn modelId="{CB4EBB1D-1297-4CF9-B8E1-76D4E75D5621}" type="presParOf" srcId="{65C10D57-AE46-48A6-9842-DE26D8A0E0B1}" destId="{2F2F68BE-C28B-4D93-AB40-F2BA188B62C6}" srcOrd="4" destOrd="0" presId="urn:microsoft.com/office/officeart/2005/8/layout/vList5"/>
    <dgm:cxn modelId="{015B242C-8968-4712-8535-B7D5FBCBC2FA}" type="presParOf" srcId="{2F2F68BE-C28B-4D93-AB40-F2BA188B62C6}" destId="{3364F820-B13F-496A-8388-7D4ADED4386F}" srcOrd="0" destOrd="0" presId="urn:microsoft.com/office/officeart/2005/8/layout/vList5"/>
    <dgm:cxn modelId="{01CE76CB-AFC5-4522-BC2D-D3A559C52BD0}" type="presParOf" srcId="{2F2F68BE-C28B-4D93-AB40-F2BA188B62C6}" destId="{B8C87BA3-2339-4CFC-B0F3-582D7C37476C}" srcOrd="1" destOrd="0" presId="urn:microsoft.com/office/officeart/2005/8/layout/vList5"/>
    <dgm:cxn modelId="{942CEE35-536F-4F17-88CB-0E72F7E8C0B7}" type="presParOf" srcId="{65C10D57-AE46-48A6-9842-DE26D8A0E0B1}" destId="{6C45377D-665B-4B32-8E82-93D7AAB20CBE}" srcOrd="5" destOrd="0" presId="urn:microsoft.com/office/officeart/2005/8/layout/vList5"/>
    <dgm:cxn modelId="{E511728D-83A9-4F5B-B2C9-3F7F970F026A}" type="presParOf" srcId="{65C10D57-AE46-48A6-9842-DE26D8A0E0B1}" destId="{7863A837-824B-4A6B-B523-4FC50ACEEF41}" srcOrd="6" destOrd="0" presId="urn:microsoft.com/office/officeart/2005/8/layout/vList5"/>
    <dgm:cxn modelId="{39441E62-BB9D-43F0-AD62-F69433AC3956}" type="presParOf" srcId="{7863A837-824B-4A6B-B523-4FC50ACEEF41}" destId="{D91B0B47-F3B7-4737-BE5C-BB3F0115C9EB}" srcOrd="0" destOrd="0" presId="urn:microsoft.com/office/officeart/2005/8/layout/vList5"/>
    <dgm:cxn modelId="{F6E651D1-8855-45C8-8408-4E9FDB9BC8F3}" type="presParOf" srcId="{7863A837-824B-4A6B-B523-4FC50ACEEF41}" destId="{F54CC983-2FE2-4D0A-B507-72F8DDB1CE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colorful1#3" csCatId="colorful" phldr="1"/>
      <dgm:spPr/>
      <dgm:t>
        <a:bodyPr/>
        <a:lstStyle/>
        <a:p>
          <a:endParaRPr lang="en-US"/>
        </a:p>
      </dgm:t>
    </dgm:pt>
    <dgm:pt modelId="{2F9F6499-8A87-4895-8D43-E581613B5309}">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1</a:t>
          </a:r>
          <a:endParaRPr lang="en-US" dirty="0">
            <a:solidFill>
              <a:schemeClr val="bg1">
                <a:lumMod val="50000"/>
              </a:schemeClr>
            </a:solidFill>
          </a:endParaRPr>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a:solidFill>
          <a:srgbClr val="C00000">
            <a:alpha val="90000"/>
          </a:srgbClr>
        </a:solidFill>
      </dgm:spPr>
      <dgm:t>
        <a:bodyPr/>
        <a:lstStyle/>
        <a:p>
          <a:pPr marL="914400" indent="-914400"/>
          <a:r>
            <a:rPr lang="en-US" sz="2400" dirty="0" smtClean="0">
              <a:solidFill>
                <a:schemeClr val="bg1"/>
              </a:solidFill>
            </a:rPr>
            <a:t>Consider the $2,000 deductible plan</a:t>
          </a:r>
          <a:endParaRPr lang="en-US" sz="1800" i="1"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2</a:t>
          </a:r>
          <a:endParaRPr lang="en-US" dirty="0">
            <a:solidFill>
              <a:schemeClr val="bg1">
                <a:lumMod val="50000"/>
              </a:schemeClr>
            </a:solidFill>
          </a:endParaRPr>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6E265761-6ED8-4B00-AFCC-DD3BC9B2A0E6}">
      <dgm:prSet phldrT="[Text]" custT="1"/>
      <dgm:spPr>
        <a:solidFill>
          <a:schemeClr val="tx2">
            <a:alpha val="90000"/>
          </a:schemeClr>
        </a:solidFill>
      </dgm:spPr>
      <dgm:t>
        <a:bodyPr/>
        <a:lstStyle/>
        <a:p>
          <a:pPr marL="914400" indent="-914400"/>
          <a:r>
            <a:rPr lang="en-US" sz="2400" dirty="0" smtClean="0">
              <a:solidFill>
                <a:schemeClr val="bg1"/>
              </a:solidFill>
            </a:rPr>
            <a:t>Contribute to a Flexible Spending Account (FSA) to cover office visits and medications </a:t>
          </a:r>
          <a:r>
            <a:rPr lang="en-US" sz="2400" baseline="0" dirty="0" smtClean="0">
              <a:solidFill>
                <a:schemeClr val="bg1"/>
              </a:solidFill>
            </a:rPr>
            <a:t>— </a:t>
          </a:r>
          <a:r>
            <a:rPr lang="en-US" sz="1800" i="1" baseline="0" dirty="0" smtClean="0">
              <a:solidFill>
                <a:schemeClr val="bg1"/>
              </a:solidFill>
            </a:rPr>
            <a:t>save tax free for medical care during the plan year</a:t>
          </a:r>
          <a:r>
            <a:rPr lang="en-US" sz="1800" i="1" dirty="0" smtClean="0">
              <a:solidFill>
                <a:schemeClr val="bg1"/>
              </a:solidFill>
            </a:rPr>
            <a:t> </a:t>
          </a:r>
          <a:endParaRPr lang="en-US" sz="1800" i="1" dirty="0">
            <a:solidFill>
              <a:schemeClr val="bg1"/>
            </a:solidFill>
          </a:endParaRPr>
        </a:p>
      </dgm:t>
    </dgm:pt>
    <dgm:pt modelId="{85680AB6-5036-43F7-B88B-07D38C7CC8FC}" type="parTrans" cxnId="{8FD5E510-8583-423C-A869-3680BD377554}">
      <dgm:prSet/>
      <dgm:spPr/>
      <dgm:t>
        <a:bodyPr/>
        <a:lstStyle/>
        <a:p>
          <a:endParaRPr lang="en-US"/>
        </a:p>
      </dgm:t>
    </dgm:pt>
    <dgm:pt modelId="{A2131EA3-16AF-46F1-B299-12B3BBD74613}" type="sibTrans" cxnId="{8FD5E510-8583-423C-A869-3680BD377554}">
      <dgm:prSet/>
      <dgm:spPr/>
      <dgm:t>
        <a:bodyPr/>
        <a:lstStyle/>
        <a:p>
          <a:endParaRPr lang="en-US"/>
        </a:p>
      </dgm:t>
    </dgm:pt>
    <dgm:pt modelId="{48EC9D48-B447-420E-8D76-417C0F1F1CD4}">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3</a:t>
          </a:r>
          <a:endParaRPr lang="en-US" dirty="0">
            <a:solidFill>
              <a:schemeClr val="bg1">
                <a:lumMod val="50000"/>
              </a:schemeClr>
            </a:solidFill>
          </a:endParaRPr>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a:solidFill>
          <a:srgbClr val="C00000">
            <a:alpha val="90000"/>
          </a:srgbClr>
        </a:solidFill>
      </dgm:spPr>
      <dgm:t>
        <a:bodyPr/>
        <a:lstStyle/>
        <a:p>
          <a:pPr marL="914400" indent="-914400"/>
          <a:r>
            <a:rPr lang="en-US" sz="2400" dirty="0" smtClean="0">
              <a:solidFill>
                <a:schemeClr val="bg1"/>
              </a:solidFill>
            </a:rPr>
            <a:t>Apply to the next Naturally Slim Healthy Lifestyles Class </a:t>
          </a:r>
          <a:r>
            <a:rPr lang="en-US" sz="2400" baseline="0" dirty="0" smtClean="0">
              <a:solidFill>
                <a:schemeClr val="bg1"/>
              </a:solidFill>
            </a:rPr>
            <a:t>— </a:t>
          </a:r>
          <a:r>
            <a:rPr lang="en-US" sz="1800" i="1" baseline="0" dirty="0" smtClean="0">
              <a:solidFill>
                <a:schemeClr val="bg1"/>
              </a:solidFill>
            </a:rPr>
            <a:t>class is aimed at reducing risk factors for heart disease, including high cholesterol</a:t>
          </a:r>
          <a:endParaRPr lang="en-US" sz="1800" i="1"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09BA1F44-AC19-4253-B684-D50C539E60F2}">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4</a:t>
          </a:r>
          <a:endParaRPr lang="en-US" dirty="0">
            <a:solidFill>
              <a:schemeClr val="bg1">
                <a:lumMod val="50000"/>
              </a:schemeClr>
            </a:solidFill>
          </a:endParaRPr>
        </a:p>
      </dgm:t>
    </dgm:pt>
    <dgm:pt modelId="{BFB4838E-67DF-49BD-834E-4A881DAE94C2}" type="parTrans" cxnId="{4917354A-09CC-414A-8825-F6D5D08BFE55}">
      <dgm:prSet/>
      <dgm:spPr/>
      <dgm:t>
        <a:bodyPr/>
        <a:lstStyle/>
        <a:p>
          <a:endParaRPr lang="en-US"/>
        </a:p>
      </dgm:t>
    </dgm:pt>
    <dgm:pt modelId="{2A1C411B-5511-4882-BFB9-3A75776FF245}" type="sibTrans" cxnId="{4917354A-09CC-414A-8825-F6D5D08BFE55}">
      <dgm:prSet/>
      <dgm:spPr/>
      <dgm:t>
        <a:bodyPr/>
        <a:lstStyle/>
        <a:p>
          <a:endParaRPr lang="en-US"/>
        </a:p>
      </dgm:t>
    </dgm:pt>
    <dgm:pt modelId="{0F949D85-0C1B-430B-A97C-02CE9D3DE72A}">
      <dgm:prSet phldrT="[Text]" custT="1"/>
      <dgm:spPr>
        <a:solidFill>
          <a:schemeClr val="tx2">
            <a:alpha val="90000"/>
          </a:schemeClr>
        </a:solidFill>
      </dgm:spPr>
      <dgm:t>
        <a:bodyPr/>
        <a:lstStyle/>
        <a:p>
          <a:pPr marL="914400" indent="-914400"/>
          <a:r>
            <a:rPr lang="en-US" sz="2400" dirty="0" smtClean="0">
              <a:solidFill>
                <a:schemeClr val="bg1"/>
              </a:solidFill>
            </a:rPr>
            <a:t>Complete recommended preventive care screenings </a:t>
          </a:r>
          <a:r>
            <a:rPr lang="en-US" sz="2400" baseline="0" dirty="0" smtClean="0">
              <a:solidFill>
                <a:schemeClr val="bg1"/>
              </a:solidFill>
            </a:rPr>
            <a:t>— </a:t>
          </a:r>
          <a:r>
            <a:rPr lang="en-US" sz="1800" i="1" baseline="0" dirty="0" smtClean="0">
              <a:solidFill>
                <a:schemeClr val="bg1"/>
              </a:solidFill>
            </a:rPr>
            <a:t>covered at 100%; free onsite biometric screening provided once per year</a:t>
          </a:r>
          <a:endParaRPr lang="en-US" sz="1800" i="1" dirty="0">
            <a:solidFill>
              <a:schemeClr val="bg1"/>
            </a:solidFill>
          </a:endParaRPr>
        </a:p>
      </dgm:t>
    </dgm:pt>
    <dgm:pt modelId="{AB715BA5-6AEB-43F5-8643-3E3539E29A61}" type="sibTrans" cxnId="{1FB3DF05-0078-43F7-9587-D5CE3906930C}">
      <dgm:prSet/>
      <dgm:spPr/>
      <dgm:t>
        <a:bodyPr/>
        <a:lstStyle/>
        <a:p>
          <a:endParaRPr lang="en-US"/>
        </a:p>
      </dgm:t>
    </dgm:pt>
    <dgm:pt modelId="{F9336465-AA63-4BB4-9D25-9AD362C0C9FD}" type="parTrans" cxnId="{1FB3DF05-0078-43F7-9587-D5CE3906930C}">
      <dgm:prSet/>
      <dgm:spPr/>
      <dgm:t>
        <a:bodyPr/>
        <a:lstStyle/>
        <a:p>
          <a:endParaRPr lang="en-US"/>
        </a:p>
      </dgm:t>
    </dgm:pt>
    <dgm:pt modelId="{C7579A36-2F6C-46A4-8DD1-EE7B8D3962D2}">
      <dgm:prSet phldrT="[Text]" custT="1"/>
      <dgm:spPr>
        <a:solidFill>
          <a:srgbClr val="C00000">
            <a:alpha val="90000"/>
          </a:srgbClr>
        </a:solidFill>
      </dgm:spPr>
      <dgm:t>
        <a:bodyPr/>
        <a:lstStyle/>
        <a:p>
          <a:pPr marL="914400" indent="-914400"/>
          <a:r>
            <a:rPr lang="en-US" sz="1800" baseline="0" dirty="0" smtClean="0">
              <a:solidFill>
                <a:schemeClr val="bg1"/>
              </a:solidFill>
            </a:rPr>
            <a:t>—</a:t>
          </a:r>
          <a:r>
            <a:rPr lang="en-US" sz="1800" i="1" baseline="0" dirty="0" err="1" smtClean="0">
              <a:solidFill>
                <a:schemeClr val="bg1"/>
              </a:solidFill>
            </a:rPr>
            <a:t>copays</a:t>
          </a:r>
          <a:r>
            <a:rPr lang="en-US" sz="1800" i="1" baseline="0" dirty="0" smtClean="0">
              <a:solidFill>
                <a:schemeClr val="bg1"/>
              </a:solidFill>
            </a:rPr>
            <a:t> apply for monthly non-preventive care physician office visits and medications</a:t>
          </a:r>
          <a:endParaRPr lang="en-US" sz="1800" i="1" dirty="0">
            <a:solidFill>
              <a:schemeClr val="bg1"/>
            </a:solidFill>
          </a:endParaRPr>
        </a:p>
      </dgm:t>
    </dgm:pt>
    <dgm:pt modelId="{DE4D9712-4094-4956-A22A-3B022DABA645}" type="parTrans" cxnId="{38478182-C99E-4E55-8270-EE96B4595311}">
      <dgm:prSet/>
      <dgm:spPr/>
      <dgm:t>
        <a:bodyPr/>
        <a:lstStyle/>
        <a:p>
          <a:endParaRPr lang="en-US"/>
        </a:p>
      </dgm:t>
    </dgm:pt>
    <dgm:pt modelId="{233202CB-0B3E-4151-AD25-66DD12D75C5F}" type="sibTrans" cxnId="{38478182-C99E-4E55-8270-EE96B4595311}">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pt>
    <dgm:pt modelId="{9E87D3F1-4C62-44C2-839D-F5FF792F807F}" type="pres">
      <dgm:prSet presAssocID="{2F9F6499-8A87-4895-8D43-E581613B5309}" presName="parentText" presStyleLbl="node1" presStyleIdx="0" presStyleCnt="4" custScaleX="322220" custScaleY="37952" custLinFactX="12518" custLinFactNeighborX="100000" custLinFactNeighborY="-47">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pt>
    <dgm:pt modelId="{0D507EBB-1CE4-4569-A615-7B867D686189}" type="pres">
      <dgm:prSet presAssocID="{0271F4F0-5F5A-47C3-B389-0A268DAC8A8F}" presName="linNode" presStyleCnt="0"/>
      <dgm:spPr/>
    </dgm:pt>
    <dgm:pt modelId="{A60E8B29-3A41-41E6-92ED-087DF974D6A6}" type="pres">
      <dgm:prSet presAssocID="{0271F4F0-5F5A-47C3-B389-0A268DAC8A8F}" presName="parentText" presStyleLbl="node1" presStyleIdx="1" presStyleCnt="4" custScaleX="322220" custScaleY="37952" custLinFactX="12518" custLinFactNeighborX="100000" custLinFactNeighborY="-428">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pt>
    <dgm:pt modelId="{2F2F68BE-C28B-4D93-AB40-F2BA188B62C6}" type="pres">
      <dgm:prSet presAssocID="{48EC9D48-B447-420E-8D76-417C0F1F1CD4}" presName="linNode" presStyleCnt="0"/>
      <dgm:spPr/>
    </dgm:pt>
    <dgm:pt modelId="{3364F820-B13F-496A-8388-7D4ADED4386F}" type="pres">
      <dgm:prSet presAssocID="{48EC9D48-B447-420E-8D76-417C0F1F1CD4}" presName="parentText" presStyleLbl="node1" presStyleIdx="2" presStyleCnt="4" custScaleX="322220" custScaleY="37952" custLinFactX="12518" custLinFactNeighborX="100000" custLinFactNeighborY="-809">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6C45377D-665B-4B32-8E82-93D7AAB20CBE}" type="pres">
      <dgm:prSet presAssocID="{320F60E1-FB82-4791-B46B-C5644EE3822A}" presName="sp" presStyleCnt="0"/>
      <dgm:spPr/>
    </dgm:pt>
    <dgm:pt modelId="{7863A837-824B-4A6B-B523-4FC50ACEEF41}" type="pres">
      <dgm:prSet presAssocID="{09BA1F44-AC19-4253-B684-D50C539E60F2}" presName="linNode" presStyleCnt="0"/>
      <dgm:spPr/>
    </dgm:pt>
    <dgm:pt modelId="{D91B0B47-F3B7-4737-BE5C-BB3F0115C9EB}" type="pres">
      <dgm:prSet presAssocID="{09BA1F44-AC19-4253-B684-D50C539E60F2}" presName="parentText" presStyleLbl="node1" presStyleIdx="3" presStyleCnt="4" custScaleX="322220" custScaleY="37952" custLinFactX="12518" custLinFactNeighborX="100000" custLinFactNeighborY="-1190">
        <dgm:presLayoutVars>
          <dgm:chMax val="1"/>
          <dgm:bulletEnabled val="1"/>
        </dgm:presLayoutVars>
      </dgm:prSet>
      <dgm:spPr>
        <a:prstGeom prst="ellipse">
          <a:avLst/>
        </a:prstGeom>
      </dgm:spPr>
      <dgm:t>
        <a:bodyPr/>
        <a:lstStyle/>
        <a:p>
          <a:endParaRPr lang="en-US"/>
        </a:p>
      </dgm:t>
    </dgm:pt>
    <dgm:pt modelId="{F54CC983-2FE2-4D0A-B507-72F8DDB1CE8B}" type="pres">
      <dgm:prSet presAssocID="{09BA1F44-AC19-4253-B684-D50C539E60F2}" presName="descendantText" presStyleLbl="alignAccFollowNode1" presStyleIdx="3"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Lst>
  <dgm:cxnLst>
    <dgm:cxn modelId="{C53BE1CC-B119-4680-9D25-17F591EF8FB1}" type="presOf" srcId="{6E265761-6ED8-4B00-AFCC-DD3BC9B2A0E6}" destId="{D12A3826-2E3C-4C07-A727-88547A37A6F8}"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38478182-C99E-4E55-8270-EE96B4595311}" srcId="{2F9F6499-8A87-4895-8D43-E581613B5309}" destId="{C7579A36-2F6C-46A4-8DD1-EE7B8D3962D2}" srcOrd="1" destOrd="0" parTransId="{DE4D9712-4094-4956-A22A-3B022DABA645}" sibTransId="{233202CB-0B3E-4151-AD25-66DD12D75C5F}"/>
    <dgm:cxn modelId="{88E14B34-4B9B-4D0C-BD53-AD4D9B2E74BD}" type="presOf" srcId="{2F9F6499-8A87-4895-8D43-E581613B5309}" destId="{9E87D3F1-4C62-44C2-839D-F5FF792F807F}" srcOrd="0" destOrd="0" presId="urn:microsoft.com/office/officeart/2005/8/layout/vList5"/>
    <dgm:cxn modelId="{8EE7A0CC-E495-459A-9535-888ACE00BB81}" type="presOf" srcId="{B44B4F92-697B-47A8-A203-7E3E66A70CA3}" destId="{B8C87BA3-2339-4CFC-B0F3-582D7C37476C}" srcOrd="0" destOrd="0" presId="urn:microsoft.com/office/officeart/2005/8/layout/vList5"/>
    <dgm:cxn modelId="{B0A8F4FD-CDF1-4DC0-BE03-3EB1568DF2CA}" type="presOf" srcId="{0271F4F0-5F5A-47C3-B389-0A268DAC8A8F}" destId="{A60E8B29-3A41-41E6-92ED-087DF974D6A6}" srcOrd="0" destOrd="0" presId="urn:microsoft.com/office/officeart/2005/8/layout/vList5"/>
    <dgm:cxn modelId="{B41F2B84-7419-478C-82ED-9493339403D8}" srcId="{EEDD4474-5105-4572-B94F-B4F5E4782FD6}" destId="{48EC9D48-B447-420E-8D76-417C0F1F1CD4}" srcOrd="2" destOrd="0" parTransId="{B05FBB73-44A5-4F18-846C-7EA77CBAC763}" sibTransId="{320F60E1-FB82-4791-B46B-C5644EE3822A}"/>
    <dgm:cxn modelId="{9727EBFC-B0AF-42FF-80B8-FDF52BA0B2E4}" type="presOf" srcId="{0F949D85-0C1B-430B-A97C-02CE9D3DE72A}" destId="{F54CC983-2FE2-4D0A-B507-72F8DDB1CE8B}" srcOrd="0" destOrd="0" presId="urn:microsoft.com/office/officeart/2005/8/layout/vList5"/>
    <dgm:cxn modelId="{382594E5-C4B9-4233-A1C2-245693824468}" type="presOf" srcId="{C7579A36-2F6C-46A4-8DD1-EE7B8D3962D2}" destId="{193D7722-BC70-46AA-A506-3DB4A98F9308}" srcOrd="0" destOrd="1" presId="urn:microsoft.com/office/officeart/2005/8/layout/vList5"/>
    <dgm:cxn modelId="{D1624B4E-FCEA-4785-9064-904C735ACA86}" srcId="{2F9F6499-8A87-4895-8D43-E581613B5309}" destId="{99B877B8-CEBA-47B2-AA4F-B6ED659DFB7F}" srcOrd="0" destOrd="0" parTransId="{1184EA28-87DB-4EC7-A57A-64384041F7CF}" sibTransId="{7220D579-BC7E-48B4-ABD2-8DF515E1294B}"/>
    <dgm:cxn modelId="{1FB3DF05-0078-43F7-9587-D5CE3906930C}" srcId="{09BA1F44-AC19-4253-B684-D50C539E60F2}" destId="{0F949D85-0C1B-430B-A97C-02CE9D3DE72A}" srcOrd="0" destOrd="0" parTransId="{F9336465-AA63-4BB4-9D25-9AD362C0C9FD}" sibTransId="{AB715BA5-6AEB-43F5-8643-3E3539E29A61}"/>
    <dgm:cxn modelId="{7F3697B7-B7C6-4681-9EAA-85581BE07C4C}" type="presOf" srcId="{48EC9D48-B447-420E-8D76-417C0F1F1CD4}" destId="{3364F820-B13F-496A-8388-7D4ADED4386F}" srcOrd="0" destOrd="0" presId="urn:microsoft.com/office/officeart/2005/8/layout/vList5"/>
    <dgm:cxn modelId="{496C9763-B8E1-49A7-8A48-0BEDEF9007C1}" type="presOf" srcId="{09BA1F44-AC19-4253-B684-D50C539E60F2}" destId="{D91B0B47-F3B7-4737-BE5C-BB3F0115C9EB}" srcOrd="0" destOrd="0" presId="urn:microsoft.com/office/officeart/2005/8/layout/vList5"/>
    <dgm:cxn modelId="{69A7597D-2B65-4DA2-8FC4-495C8676B465}" srcId="{48EC9D48-B447-420E-8D76-417C0F1F1CD4}" destId="{B44B4F92-697B-47A8-A203-7E3E66A70CA3}" srcOrd="0" destOrd="0" parTransId="{3C1D84FF-3019-4EEC-84EE-12F53C6F92D7}" sibTransId="{32C13B34-2AED-48BD-952A-01E8A856D85A}"/>
    <dgm:cxn modelId="{D833ED0C-7D90-4D98-9B51-F3E9D4EB2BA4}" type="presOf" srcId="{EEDD4474-5105-4572-B94F-B4F5E4782FD6}" destId="{65C10D57-AE46-48A6-9842-DE26D8A0E0B1}" srcOrd="0" destOrd="0" presId="urn:microsoft.com/office/officeart/2005/8/layout/vList5"/>
    <dgm:cxn modelId="{4917354A-09CC-414A-8825-F6D5D08BFE55}" srcId="{EEDD4474-5105-4572-B94F-B4F5E4782FD6}" destId="{09BA1F44-AC19-4253-B684-D50C539E60F2}" srcOrd="3" destOrd="0" parTransId="{BFB4838E-67DF-49BD-834E-4A881DAE94C2}" sibTransId="{2A1C411B-5511-4882-BFB9-3A75776FF245}"/>
    <dgm:cxn modelId="{5F9FE9C7-D8CF-4C6B-89C3-5B6B30B4CCB0}" type="presOf" srcId="{99B877B8-CEBA-47B2-AA4F-B6ED659DFB7F}" destId="{193D7722-BC70-46AA-A506-3DB4A98F9308}" srcOrd="0" destOrd="0" presId="urn:microsoft.com/office/officeart/2005/8/layout/vList5"/>
    <dgm:cxn modelId="{8FD5E510-8583-423C-A869-3680BD377554}" srcId="{0271F4F0-5F5A-47C3-B389-0A268DAC8A8F}" destId="{6E265761-6ED8-4B00-AFCC-DD3BC9B2A0E6}" srcOrd="0" destOrd="0" parTransId="{85680AB6-5036-43F7-B88B-07D38C7CC8FC}" sibTransId="{A2131EA3-16AF-46F1-B299-12B3BBD74613}"/>
    <dgm:cxn modelId="{817213B6-C95C-4C1D-A93D-DFCF721D3032}" srcId="{EEDD4474-5105-4572-B94F-B4F5E4782FD6}" destId="{0271F4F0-5F5A-47C3-B389-0A268DAC8A8F}" srcOrd="1" destOrd="0" parTransId="{B813AACA-9F16-49A8-9E63-661611B26DE3}" sibTransId="{38D60B73-0A26-40D5-B734-2D9E6C83CE35}"/>
    <dgm:cxn modelId="{9268695A-78A4-44EE-815B-1943DDFE8895}" type="presParOf" srcId="{65C10D57-AE46-48A6-9842-DE26D8A0E0B1}" destId="{5474B167-69C0-4A98-A5AE-46F0EFFD5FF5}" srcOrd="0" destOrd="0" presId="urn:microsoft.com/office/officeart/2005/8/layout/vList5"/>
    <dgm:cxn modelId="{7935F12F-4128-4E4C-BE3E-9030BD8DB939}" type="presParOf" srcId="{5474B167-69C0-4A98-A5AE-46F0EFFD5FF5}" destId="{9E87D3F1-4C62-44C2-839D-F5FF792F807F}" srcOrd="0" destOrd="0" presId="urn:microsoft.com/office/officeart/2005/8/layout/vList5"/>
    <dgm:cxn modelId="{8CC12583-954D-402B-A0C6-0B3CD007F346}" type="presParOf" srcId="{5474B167-69C0-4A98-A5AE-46F0EFFD5FF5}" destId="{193D7722-BC70-46AA-A506-3DB4A98F9308}" srcOrd="1" destOrd="0" presId="urn:microsoft.com/office/officeart/2005/8/layout/vList5"/>
    <dgm:cxn modelId="{8E9BEBF3-2753-48A3-808B-4C3CE0F4B83F}" type="presParOf" srcId="{65C10D57-AE46-48A6-9842-DE26D8A0E0B1}" destId="{0402F198-01DE-4387-8861-BED7BC71E74D}" srcOrd="1" destOrd="0" presId="urn:microsoft.com/office/officeart/2005/8/layout/vList5"/>
    <dgm:cxn modelId="{4B2A6470-045A-491C-B6D6-9A69740CD555}" type="presParOf" srcId="{65C10D57-AE46-48A6-9842-DE26D8A0E0B1}" destId="{0D507EBB-1CE4-4569-A615-7B867D686189}" srcOrd="2" destOrd="0" presId="urn:microsoft.com/office/officeart/2005/8/layout/vList5"/>
    <dgm:cxn modelId="{11D9CAA0-1613-4F26-9A1C-E70C4BFD7F76}" type="presParOf" srcId="{0D507EBB-1CE4-4569-A615-7B867D686189}" destId="{A60E8B29-3A41-41E6-92ED-087DF974D6A6}" srcOrd="0" destOrd="0" presId="urn:microsoft.com/office/officeart/2005/8/layout/vList5"/>
    <dgm:cxn modelId="{17155BCC-87D3-4FB2-BE31-B6575E27B658}" type="presParOf" srcId="{0D507EBB-1CE4-4569-A615-7B867D686189}" destId="{D12A3826-2E3C-4C07-A727-88547A37A6F8}" srcOrd="1" destOrd="0" presId="urn:microsoft.com/office/officeart/2005/8/layout/vList5"/>
    <dgm:cxn modelId="{5E1A6C44-660A-4F89-9DA9-CB8FF63C41B6}" type="presParOf" srcId="{65C10D57-AE46-48A6-9842-DE26D8A0E0B1}" destId="{C0B75B6E-1394-4A93-8E4F-271E63A6A3DE}" srcOrd="3" destOrd="0" presId="urn:microsoft.com/office/officeart/2005/8/layout/vList5"/>
    <dgm:cxn modelId="{8702AB5B-EBE6-456C-ABC5-D9CAAAE1A9CB}" type="presParOf" srcId="{65C10D57-AE46-48A6-9842-DE26D8A0E0B1}" destId="{2F2F68BE-C28B-4D93-AB40-F2BA188B62C6}" srcOrd="4" destOrd="0" presId="urn:microsoft.com/office/officeart/2005/8/layout/vList5"/>
    <dgm:cxn modelId="{A5290089-E24A-47AE-ACCE-6DE829A25052}" type="presParOf" srcId="{2F2F68BE-C28B-4D93-AB40-F2BA188B62C6}" destId="{3364F820-B13F-496A-8388-7D4ADED4386F}" srcOrd="0" destOrd="0" presId="urn:microsoft.com/office/officeart/2005/8/layout/vList5"/>
    <dgm:cxn modelId="{AD06B061-C7CF-4DFA-8A16-B2155F37C127}" type="presParOf" srcId="{2F2F68BE-C28B-4D93-AB40-F2BA188B62C6}" destId="{B8C87BA3-2339-4CFC-B0F3-582D7C37476C}" srcOrd="1" destOrd="0" presId="urn:microsoft.com/office/officeart/2005/8/layout/vList5"/>
    <dgm:cxn modelId="{3E4AD9DC-182F-4B38-B4FC-0B2C29C97BF8}" type="presParOf" srcId="{65C10D57-AE46-48A6-9842-DE26D8A0E0B1}" destId="{6C45377D-665B-4B32-8E82-93D7AAB20CBE}" srcOrd="5" destOrd="0" presId="urn:microsoft.com/office/officeart/2005/8/layout/vList5"/>
    <dgm:cxn modelId="{AB675D82-EAD3-48B0-9D92-C629CAB0B207}" type="presParOf" srcId="{65C10D57-AE46-48A6-9842-DE26D8A0E0B1}" destId="{7863A837-824B-4A6B-B523-4FC50ACEEF41}" srcOrd="6" destOrd="0" presId="urn:microsoft.com/office/officeart/2005/8/layout/vList5"/>
    <dgm:cxn modelId="{95C1C1C6-9C4E-44D7-ACBD-80B6BD643AC1}" type="presParOf" srcId="{7863A837-824B-4A6B-B523-4FC50ACEEF41}" destId="{D91B0B47-F3B7-4737-BE5C-BB3F0115C9EB}" srcOrd="0" destOrd="0" presId="urn:microsoft.com/office/officeart/2005/8/layout/vList5"/>
    <dgm:cxn modelId="{0612FDBD-58BC-4502-A396-513A0D7E7301}" type="presParOf" srcId="{7863A837-824B-4A6B-B523-4FC50ACEEF41}" destId="{F54CC983-2FE2-4D0A-B507-72F8DDB1CE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colorful1#3" csCatId="colorful" phldr="1"/>
      <dgm:spPr/>
      <dgm:t>
        <a:bodyPr/>
        <a:lstStyle/>
        <a:p>
          <a:endParaRPr lang="en-US"/>
        </a:p>
      </dgm:t>
    </dgm:pt>
    <dgm:pt modelId="{99B877B8-CEBA-47B2-AA4F-B6ED659DFB7F}">
      <dgm:prSet phldrT="[Text]" custT="1"/>
      <dgm:spPr>
        <a:solidFill>
          <a:srgbClr val="C00000"/>
        </a:solidFill>
      </dgm:spPr>
      <dgm:t>
        <a:bodyPr/>
        <a:lstStyle/>
        <a:p>
          <a:pPr marL="914400" indent="-914400"/>
          <a:r>
            <a:rPr lang="en-US" sz="2400" dirty="0" smtClean="0">
              <a:solidFill>
                <a:schemeClr val="bg1"/>
              </a:solidFill>
            </a:rPr>
            <a:t>Consider the $2,500 deductible plan</a:t>
          </a:r>
          <a:r>
            <a:rPr lang="en-US" sz="2400" baseline="0" dirty="0" smtClean="0">
              <a:solidFill>
                <a:schemeClr val="bg1"/>
              </a:solidFill>
            </a:rPr>
            <a:t> </a:t>
          </a:r>
          <a:br>
            <a:rPr lang="en-US" sz="2400" baseline="0" dirty="0" smtClean="0">
              <a:solidFill>
                <a:schemeClr val="bg1"/>
              </a:solidFill>
            </a:rPr>
          </a:br>
          <a:r>
            <a:rPr lang="en-US" sz="1800" baseline="0" dirty="0" smtClean="0">
              <a:solidFill>
                <a:schemeClr val="bg1"/>
              </a:solidFill>
            </a:rPr>
            <a:t>—</a:t>
          </a:r>
          <a:r>
            <a:rPr lang="en-US" sz="1800" i="1" baseline="0" dirty="0" smtClean="0">
              <a:solidFill>
                <a:schemeClr val="bg1"/>
              </a:solidFill>
            </a:rPr>
            <a:t>lower monthly premiums and same preventive care</a:t>
          </a:r>
          <a:endParaRPr lang="en-US" sz="1400" i="1"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2</a:t>
          </a:r>
          <a:endParaRPr lang="en-US" dirty="0">
            <a:solidFill>
              <a:schemeClr val="bg1">
                <a:lumMod val="50000"/>
              </a:schemeClr>
            </a:solidFill>
          </a:endParaRPr>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6E265761-6ED8-4B00-AFCC-DD3BC9B2A0E6}">
      <dgm:prSet phldrT="[Text]" custT="1"/>
      <dgm:spPr>
        <a:solidFill>
          <a:schemeClr val="tx2">
            <a:alpha val="90000"/>
          </a:schemeClr>
        </a:solidFill>
      </dgm:spPr>
      <dgm:t>
        <a:bodyPr/>
        <a:lstStyle/>
        <a:p>
          <a:pPr marL="914400" indent="-914400"/>
          <a:r>
            <a:rPr lang="en-US" sz="2400" dirty="0" smtClean="0">
              <a:solidFill>
                <a:schemeClr val="bg1"/>
              </a:solidFill>
            </a:rPr>
            <a:t>Estimate annual expenses for tests, office visits and medication; contribute to an HSA</a:t>
          </a:r>
          <a:br>
            <a:rPr lang="en-US" sz="2400" dirty="0" smtClean="0">
              <a:solidFill>
                <a:schemeClr val="bg1"/>
              </a:solidFill>
            </a:rPr>
          </a:br>
          <a:r>
            <a:rPr lang="en-US" sz="2400" baseline="0" dirty="0" smtClean="0">
              <a:solidFill>
                <a:schemeClr val="bg1"/>
              </a:solidFill>
            </a:rPr>
            <a:t>— </a:t>
          </a:r>
          <a:r>
            <a:rPr lang="en-US" sz="1800" i="1" baseline="0" dirty="0" smtClean="0">
              <a:solidFill>
                <a:schemeClr val="bg1"/>
              </a:solidFill>
            </a:rPr>
            <a:t>save tax free for medical care during plan year</a:t>
          </a:r>
          <a:r>
            <a:rPr lang="en-US" sz="1800" i="1" dirty="0" smtClean="0">
              <a:solidFill>
                <a:schemeClr val="bg1"/>
              </a:solidFill>
            </a:rPr>
            <a:t> </a:t>
          </a:r>
          <a:endParaRPr lang="en-US" sz="1800" i="1" dirty="0">
            <a:solidFill>
              <a:schemeClr val="bg1"/>
            </a:solidFill>
          </a:endParaRPr>
        </a:p>
      </dgm:t>
    </dgm:pt>
    <dgm:pt modelId="{85680AB6-5036-43F7-B88B-07D38C7CC8FC}" type="parTrans" cxnId="{8FD5E510-8583-423C-A869-3680BD377554}">
      <dgm:prSet/>
      <dgm:spPr/>
      <dgm:t>
        <a:bodyPr/>
        <a:lstStyle/>
        <a:p>
          <a:endParaRPr lang="en-US"/>
        </a:p>
      </dgm:t>
    </dgm:pt>
    <dgm:pt modelId="{A2131EA3-16AF-46F1-B299-12B3BBD74613}" type="sibTrans" cxnId="{8FD5E510-8583-423C-A869-3680BD377554}">
      <dgm:prSet/>
      <dgm:spPr/>
      <dgm:t>
        <a:bodyPr/>
        <a:lstStyle/>
        <a:p>
          <a:endParaRPr lang="en-US"/>
        </a:p>
      </dgm:t>
    </dgm:pt>
    <dgm:pt modelId="{48EC9D48-B447-420E-8D76-417C0F1F1CD4}">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3</a:t>
          </a:r>
          <a:endParaRPr lang="en-US" dirty="0">
            <a:solidFill>
              <a:schemeClr val="bg1">
                <a:lumMod val="50000"/>
              </a:schemeClr>
            </a:solidFill>
          </a:endParaRPr>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a:solidFill>
          <a:srgbClr val="C00000">
            <a:alpha val="90000"/>
          </a:srgbClr>
        </a:solidFill>
      </dgm:spPr>
      <dgm:t>
        <a:bodyPr/>
        <a:lstStyle/>
        <a:p>
          <a:pPr marL="914400" indent="-914400"/>
          <a:r>
            <a:rPr lang="en-US" sz="2400" dirty="0" smtClean="0">
              <a:solidFill>
                <a:schemeClr val="bg1"/>
              </a:solidFill>
            </a:rPr>
            <a:t>Contact Compass Health Pro </a:t>
          </a:r>
          <a:endParaRPr lang="en-US" sz="1800" i="1"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09BA1F44-AC19-4253-B684-D50C539E60F2}">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4</a:t>
          </a:r>
          <a:endParaRPr lang="en-US" dirty="0">
            <a:solidFill>
              <a:schemeClr val="bg1">
                <a:lumMod val="50000"/>
              </a:schemeClr>
            </a:solidFill>
          </a:endParaRPr>
        </a:p>
      </dgm:t>
    </dgm:pt>
    <dgm:pt modelId="{BFB4838E-67DF-49BD-834E-4A881DAE94C2}" type="parTrans" cxnId="{4917354A-09CC-414A-8825-F6D5D08BFE55}">
      <dgm:prSet/>
      <dgm:spPr/>
      <dgm:t>
        <a:bodyPr/>
        <a:lstStyle/>
        <a:p>
          <a:endParaRPr lang="en-US"/>
        </a:p>
      </dgm:t>
    </dgm:pt>
    <dgm:pt modelId="{2A1C411B-5511-4882-BFB9-3A75776FF245}" type="sibTrans" cxnId="{4917354A-09CC-414A-8825-F6D5D08BFE55}">
      <dgm:prSet/>
      <dgm:spPr/>
      <dgm:t>
        <a:bodyPr/>
        <a:lstStyle/>
        <a:p>
          <a:endParaRPr lang="en-US"/>
        </a:p>
      </dgm:t>
    </dgm:pt>
    <dgm:pt modelId="{0F949D85-0C1B-430B-A97C-02CE9D3DE72A}">
      <dgm:prSet phldrT="[Text]" custT="1"/>
      <dgm:spPr>
        <a:solidFill>
          <a:schemeClr val="tx2">
            <a:alpha val="90000"/>
          </a:schemeClr>
        </a:solidFill>
      </dgm:spPr>
      <dgm:t>
        <a:bodyPr/>
        <a:lstStyle/>
        <a:p>
          <a:pPr marL="914400" indent="-914400"/>
          <a:r>
            <a:rPr lang="en-US" sz="2400" dirty="0" smtClean="0">
              <a:solidFill>
                <a:schemeClr val="bg1"/>
              </a:solidFill>
            </a:rPr>
            <a:t>Complete recommended preventive care screenings</a:t>
          </a:r>
          <a:endParaRPr lang="en-US" sz="1800" i="1" dirty="0">
            <a:solidFill>
              <a:schemeClr val="bg1"/>
            </a:solidFill>
          </a:endParaRPr>
        </a:p>
      </dgm:t>
    </dgm:pt>
    <dgm:pt modelId="{AB715BA5-6AEB-43F5-8643-3E3539E29A61}" type="sibTrans" cxnId="{1FB3DF05-0078-43F7-9587-D5CE3906930C}">
      <dgm:prSet/>
      <dgm:spPr/>
      <dgm:t>
        <a:bodyPr/>
        <a:lstStyle/>
        <a:p>
          <a:endParaRPr lang="en-US"/>
        </a:p>
      </dgm:t>
    </dgm:pt>
    <dgm:pt modelId="{F9336465-AA63-4BB4-9D25-9AD362C0C9FD}" type="parTrans" cxnId="{1FB3DF05-0078-43F7-9587-D5CE3906930C}">
      <dgm:prSet/>
      <dgm:spPr/>
      <dgm:t>
        <a:bodyPr/>
        <a:lstStyle/>
        <a:p>
          <a:endParaRPr lang="en-US"/>
        </a:p>
      </dgm:t>
    </dgm:pt>
    <dgm:pt modelId="{2180B670-861F-4141-A791-6E532FD8E700}">
      <dgm:prSet phldrT="[Text]" custT="1"/>
      <dgm:spPr>
        <a:solidFill>
          <a:srgbClr val="C00000">
            <a:alpha val="90000"/>
          </a:srgbClr>
        </a:solidFill>
      </dgm:spPr>
      <dgm:t>
        <a:bodyPr/>
        <a:lstStyle/>
        <a:p>
          <a:pPr marL="914400" indent="-914400"/>
          <a:r>
            <a:rPr lang="en-US" sz="2400" baseline="0" dirty="0" smtClean="0">
              <a:solidFill>
                <a:schemeClr val="bg1"/>
              </a:solidFill>
            </a:rPr>
            <a:t>— </a:t>
          </a:r>
          <a:r>
            <a:rPr lang="en-US" sz="1800" i="1" baseline="0" dirty="0" smtClean="0">
              <a:solidFill>
                <a:schemeClr val="bg1"/>
              </a:solidFill>
            </a:rPr>
            <a:t>get assistance in managing hospital and physician bill review with BCBSTX</a:t>
          </a:r>
          <a:endParaRPr lang="en-US" sz="1800" i="1" dirty="0">
            <a:solidFill>
              <a:schemeClr val="bg1"/>
            </a:solidFill>
          </a:endParaRPr>
        </a:p>
      </dgm:t>
    </dgm:pt>
    <dgm:pt modelId="{649C21A7-D8DE-4D3A-9A18-EC6632317735}" type="parTrans" cxnId="{F4E5CD73-4732-4AA4-81BC-80FA7348F7D2}">
      <dgm:prSet/>
      <dgm:spPr/>
      <dgm:t>
        <a:bodyPr/>
        <a:lstStyle/>
        <a:p>
          <a:endParaRPr lang="en-US"/>
        </a:p>
      </dgm:t>
    </dgm:pt>
    <dgm:pt modelId="{F9B773D6-0A35-49AF-B859-2A8CB39F9C9E}" type="sibTrans" cxnId="{F4E5CD73-4732-4AA4-81BC-80FA7348F7D2}">
      <dgm:prSet/>
      <dgm:spPr/>
      <dgm:t>
        <a:bodyPr/>
        <a:lstStyle/>
        <a:p>
          <a:endParaRPr lang="en-US"/>
        </a:p>
      </dgm:t>
    </dgm:pt>
    <dgm:pt modelId="{2F9F6499-8A87-4895-8D43-E581613B5309}">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1</a:t>
          </a:r>
          <a:endParaRPr lang="en-US" dirty="0">
            <a:solidFill>
              <a:schemeClr val="bg1">
                <a:lumMod val="50000"/>
              </a:schemeClr>
            </a:solidFill>
          </a:endParaRPr>
        </a:p>
      </dgm:t>
    </dgm:pt>
    <dgm:pt modelId="{0A8B6C8B-4565-4C5E-8A04-DECBA3F46D66}" type="sibTrans" cxnId="{56033E77-E82D-4032-A015-87996624844C}">
      <dgm:prSet/>
      <dgm:spPr/>
      <dgm:t>
        <a:bodyPr/>
        <a:lstStyle/>
        <a:p>
          <a:endParaRPr lang="en-US"/>
        </a:p>
      </dgm:t>
    </dgm:pt>
    <dgm:pt modelId="{8BE1F363-58DE-4B33-B37E-0576AF4C4787}" type="parTrans" cxnId="{56033E77-E82D-4032-A015-87996624844C}">
      <dgm:prSet/>
      <dgm:spPr/>
      <dgm:t>
        <a:bodyPr/>
        <a:lstStyle/>
        <a:p>
          <a:endParaRPr lang="en-US"/>
        </a:p>
      </dgm:t>
    </dgm:pt>
    <dgm:pt modelId="{492FFA31-584E-46CE-9CA6-D995BFBA07CB}">
      <dgm:prSet phldrT="[Text]" custT="1"/>
      <dgm:spPr>
        <a:solidFill>
          <a:srgbClr val="C00000"/>
        </a:solidFill>
      </dgm:spPr>
      <dgm:t>
        <a:bodyPr/>
        <a:lstStyle/>
        <a:p>
          <a:pPr marL="914400" indent="-914400"/>
          <a:r>
            <a:rPr lang="en-US" sz="1600" baseline="0" dirty="0" smtClean="0">
              <a:solidFill>
                <a:schemeClr val="bg1"/>
              </a:solidFill>
            </a:rPr>
            <a:t>— </a:t>
          </a:r>
          <a:r>
            <a:rPr lang="en-US" sz="1800" i="1" baseline="0" dirty="0" smtClean="0">
              <a:solidFill>
                <a:schemeClr val="bg1"/>
              </a:solidFill>
            </a:rPr>
            <a:t>plan pays 100% for inpatient hospital care once    deductible is met , then office visit &amp; Rx copays apply</a:t>
          </a:r>
          <a:endParaRPr lang="en-US" sz="1400" i="1" dirty="0">
            <a:solidFill>
              <a:schemeClr val="bg1"/>
            </a:solidFill>
          </a:endParaRPr>
        </a:p>
      </dgm:t>
    </dgm:pt>
    <dgm:pt modelId="{19C2296C-FE88-470B-BACC-6550A6F2B2AE}" type="parTrans" cxnId="{2BD7EC23-1AFA-4A7D-9159-60249FDA64A3}">
      <dgm:prSet/>
      <dgm:spPr/>
      <dgm:t>
        <a:bodyPr/>
        <a:lstStyle/>
        <a:p>
          <a:endParaRPr lang="en-US"/>
        </a:p>
      </dgm:t>
    </dgm:pt>
    <dgm:pt modelId="{4C8FC517-35CC-462C-915B-7E05B2C4080C}" type="sibTrans" cxnId="{2BD7EC23-1AFA-4A7D-9159-60249FDA64A3}">
      <dgm:prSet/>
      <dgm:spPr/>
      <dgm:t>
        <a:bodyPr/>
        <a:lstStyle/>
        <a:p>
          <a:endParaRPr lang="en-US"/>
        </a:p>
      </dgm:t>
    </dgm:pt>
    <dgm:pt modelId="{C0BC2A98-2B58-4B43-BCC4-F364168C6796}">
      <dgm:prSet phldrT="[Text]" custT="1"/>
      <dgm:spPr>
        <a:solidFill>
          <a:schemeClr val="tx2">
            <a:alpha val="90000"/>
          </a:schemeClr>
        </a:solidFill>
      </dgm:spPr>
      <dgm:t>
        <a:bodyPr/>
        <a:lstStyle/>
        <a:p>
          <a:pPr marL="914400" indent="-914400"/>
          <a:r>
            <a:rPr lang="en-US" sz="1800" i="1" baseline="0" dirty="0" smtClean="0">
              <a:solidFill>
                <a:schemeClr val="bg1"/>
              </a:solidFill>
            </a:rPr>
            <a:t>— covered at 100%; free onsite biometric screening provided once per year</a:t>
          </a:r>
          <a:endParaRPr lang="en-US" sz="1800" i="1" baseline="0" dirty="0">
            <a:solidFill>
              <a:schemeClr val="bg1"/>
            </a:solidFill>
          </a:endParaRPr>
        </a:p>
      </dgm:t>
    </dgm:pt>
    <dgm:pt modelId="{2FB2631F-551D-4BA0-86D1-19230DE2A9CC}" type="parTrans" cxnId="{BF0A1143-D685-46DD-8027-BD876AF8ACAB}">
      <dgm:prSet/>
      <dgm:spPr/>
      <dgm:t>
        <a:bodyPr/>
        <a:lstStyle/>
        <a:p>
          <a:endParaRPr lang="en-US"/>
        </a:p>
      </dgm:t>
    </dgm:pt>
    <dgm:pt modelId="{74977E7F-4C65-4981-BBB5-A308EC017CF8}" type="sibTrans" cxnId="{BF0A1143-D685-46DD-8027-BD876AF8ACAB}">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pt>
    <dgm:pt modelId="{9E87D3F1-4C62-44C2-839D-F5FF792F807F}" type="pres">
      <dgm:prSet presAssocID="{2F9F6499-8A87-4895-8D43-E581613B5309}" presName="parentText" presStyleLbl="node1" presStyleIdx="0" presStyleCnt="4" custScaleX="322220" custScaleY="37952" custLinFactX="12518" custLinFactNeighborX="100000" custLinFactNeighborY="-3312">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pt>
    <dgm:pt modelId="{0D507EBB-1CE4-4569-A615-7B867D686189}" type="pres">
      <dgm:prSet presAssocID="{0271F4F0-5F5A-47C3-B389-0A268DAC8A8F}" presName="linNode" presStyleCnt="0"/>
      <dgm:spPr/>
    </dgm:pt>
    <dgm:pt modelId="{A60E8B29-3A41-41E6-92ED-087DF974D6A6}" type="pres">
      <dgm:prSet presAssocID="{0271F4F0-5F5A-47C3-B389-0A268DAC8A8F}" presName="parentText" presStyleLbl="node1" presStyleIdx="1" presStyleCnt="4" custScaleX="322220" custScaleY="37952" custLinFactX="12518" custLinFactNeighborX="100000" custLinFactNeighborY="-3693">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pt>
    <dgm:pt modelId="{2F2F68BE-C28B-4D93-AB40-F2BA188B62C6}" type="pres">
      <dgm:prSet presAssocID="{48EC9D48-B447-420E-8D76-417C0F1F1CD4}" presName="linNode" presStyleCnt="0"/>
      <dgm:spPr/>
    </dgm:pt>
    <dgm:pt modelId="{3364F820-B13F-496A-8388-7D4ADED4386F}" type="pres">
      <dgm:prSet presAssocID="{48EC9D48-B447-420E-8D76-417C0F1F1CD4}" presName="parentText" presStyleLbl="node1" presStyleIdx="2" presStyleCnt="4" custScaleX="322220" custScaleY="37952" custLinFactX="12518" custLinFactNeighborX="100000" custLinFactNeighborY="-4075">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6C45377D-665B-4B32-8E82-93D7AAB20CBE}" type="pres">
      <dgm:prSet presAssocID="{320F60E1-FB82-4791-B46B-C5644EE3822A}" presName="sp" presStyleCnt="0"/>
      <dgm:spPr/>
    </dgm:pt>
    <dgm:pt modelId="{7863A837-824B-4A6B-B523-4FC50ACEEF41}" type="pres">
      <dgm:prSet presAssocID="{09BA1F44-AC19-4253-B684-D50C539E60F2}" presName="linNode" presStyleCnt="0"/>
      <dgm:spPr/>
    </dgm:pt>
    <dgm:pt modelId="{D91B0B47-F3B7-4737-BE5C-BB3F0115C9EB}" type="pres">
      <dgm:prSet presAssocID="{09BA1F44-AC19-4253-B684-D50C539E60F2}" presName="parentText" presStyleLbl="node1" presStyleIdx="3" presStyleCnt="4" custScaleX="322220" custScaleY="37952" custLinFactX="12518" custLinFactNeighborX="100000" custLinFactNeighborY="-4456">
        <dgm:presLayoutVars>
          <dgm:chMax val="1"/>
          <dgm:bulletEnabled val="1"/>
        </dgm:presLayoutVars>
      </dgm:prSet>
      <dgm:spPr>
        <a:prstGeom prst="ellipse">
          <a:avLst/>
        </a:prstGeom>
      </dgm:spPr>
      <dgm:t>
        <a:bodyPr/>
        <a:lstStyle/>
        <a:p>
          <a:endParaRPr lang="en-US"/>
        </a:p>
      </dgm:t>
    </dgm:pt>
    <dgm:pt modelId="{F54CC983-2FE2-4D0A-B507-72F8DDB1CE8B}" type="pres">
      <dgm:prSet presAssocID="{09BA1F44-AC19-4253-B684-D50C539E60F2}" presName="descendantText" presStyleLbl="alignAccFollowNode1" presStyleIdx="3"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Lst>
  <dgm:cxnLst>
    <dgm:cxn modelId="{F4E5CD73-4732-4AA4-81BC-80FA7348F7D2}" srcId="{48EC9D48-B447-420E-8D76-417C0F1F1CD4}" destId="{2180B670-861F-4141-A791-6E532FD8E700}" srcOrd="1" destOrd="0" parTransId="{649C21A7-D8DE-4D3A-9A18-EC6632317735}" sibTransId="{F9B773D6-0A35-49AF-B859-2A8CB39F9C9E}"/>
    <dgm:cxn modelId="{D3DD4934-FC2D-4FFD-997E-094713A9BB2F}" type="presOf" srcId="{492FFA31-584E-46CE-9CA6-D995BFBA07CB}" destId="{193D7722-BC70-46AA-A506-3DB4A98F9308}" srcOrd="0" destOrd="1"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BF0A1143-D685-46DD-8027-BD876AF8ACAB}" srcId="{09BA1F44-AC19-4253-B684-D50C539E60F2}" destId="{C0BC2A98-2B58-4B43-BCC4-F364168C6796}" srcOrd="1" destOrd="0" parTransId="{2FB2631F-551D-4BA0-86D1-19230DE2A9CC}" sibTransId="{74977E7F-4C65-4981-BBB5-A308EC017CF8}"/>
    <dgm:cxn modelId="{DB6FAE1F-7584-43A4-9151-53CC8AFB3DB4}" type="presOf" srcId="{48EC9D48-B447-420E-8D76-417C0F1F1CD4}" destId="{3364F820-B13F-496A-8388-7D4ADED4386F}" srcOrd="0" destOrd="0" presId="urn:microsoft.com/office/officeart/2005/8/layout/vList5"/>
    <dgm:cxn modelId="{80FCDCFB-C697-4EFD-B509-9B37243CEEDA}" type="presOf" srcId="{6E265761-6ED8-4B00-AFCC-DD3BC9B2A0E6}" destId="{D12A3826-2E3C-4C07-A727-88547A37A6F8}" srcOrd="0" destOrd="0" presId="urn:microsoft.com/office/officeart/2005/8/layout/vList5"/>
    <dgm:cxn modelId="{1A013493-34CB-4DF3-9E49-EA92A628DCBD}" type="presOf" srcId="{09BA1F44-AC19-4253-B684-D50C539E60F2}" destId="{D91B0B47-F3B7-4737-BE5C-BB3F0115C9EB}" srcOrd="0" destOrd="0" presId="urn:microsoft.com/office/officeart/2005/8/layout/vList5"/>
    <dgm:cxn modelId="{B7641D12-63AA-4158-9C8C-F37445E03514}" type="presOf" srcId="{C0BC2A98-2B58-4B43-BCC4-F364168C6796}" destId="{F54CC983-2FE2-4D0A-B507-72F8DDB1CE8B}" srcOrd="0" destOrd="1" presId="urn:microsoft.com/office/officeart/2005/8/layout/vList5"/>
    <dgm:cxn modelId="{BBAFE849-505A-428A-B3A8-C2E6136C2FE1}" type="presOf" srcId="{B44B4F92-697B-47A8-A203-7E3E66A70CA3}" destId="{B8C87BA3-2339-4CFC-B0F3-582D7C37476C}" srcOrd="0" destOrd="0" presId="urn:microsoft.com/office/officeart/2005/8/layout/vList5"/>
    <dgm:cxn modelId="{411F3D95-3835-4047-BC00-52B1A616C305}" type="presOf" srcId="{0271F4F0-5F5A-47C3-B389-0A268DAC8A8F}" destId="{A60E8B29-3A41-41E6-92ED-087DF974D6A6}" srcOrd="0" destOrd="0" presId="urn:microsoft.com/office/officeart/2005/8/layout/vList5"/>
    <dgm:cxn modelId="{B41F2B84-7419-478C-82ED-9493339403D8}" srcId="{EEDD4474-5105-4572-B94F-B4F5E4782FD6}" destId="{48EC9D48-B447-420E-8D76-417C0F1F1CD4}" srcOrd="2" destOrd="0" parTransId="{B05FBB73-44A5-4F18-846C-7EA77CBAC763}" sibTransId="{320F60E1-FB82-4791-B46B-C5644EE3822A}"/>
    <dgm:cxn modelId="{D1624B4E-FCEA-4785-9064-904C735ACA86}" srcId="{2F9F6499-8A87-4895-8D43-E581613B5309}" destId="{99B877B8-CEBA-47B2-AA4F-B6ED659DFB7F}" srcOrd="0" destOrd="0" parTransId="{1184EA28-87DB-4EC7-A57A-64384041F7CF}" sibTransId="{7220D579-BC7E-48B4-ABD2-8DF515E1294B}"/>
    <dgm:cxn modelId="{EC7BD3A6-633B-464E-A5BE-785E939234A9}" type="presOf" srcId="{EEDD4474-5105-4572-B94F-B4F5E4782FD6}" destId="{65C10D57-AE46-48A6-9842-DE26D8A0E0B1}" srcOrd="0" destOrd="0" presId="urn:microsoft.com/office/officeart/2005/8/layout/vList5"/>
    <dgm:cxn modelId="{1FB3DF05-0078-43F7-9587-D5CE3906930C}" srcId="{09BA1F44-AC19-4253-B684-D50C539E60F2}" destId="{0F949D85-0C1B-430B-A97C-02CE9D3DE72A}" srcOrd="0" destOrd="0" parTransId="{F9336465-AA63-4BB4-9D25-9AD362C0C9FD}" sibTransId="{AB715BA5-6AEB-43F5-8643-3E3539E29A61}"/>
    <dgm:cxn modelId="{2130C4C2-1287-44E0-94AF-D687463684CE}" type="presOf" srcId="{2180B670-861F-4141-A791-6E532FD8E700}" destId="{B8C87BA3-2339-4CFC-B0F3-582D7C37476C}" srcOrd="0" destOrd="1" presId="urn:microsoft.com/office/officeart/2005/8/layout/vList5"/>
    <dgm:cxn modelId="{69A7597D-2B65-4DA2-8FC4-495C8676B465}" srcId="{48EC9D48-B447-420E-8D76-417C0F1F1CD4}" destId="{B44B4F92-697B-47A8-A203-7E3E66A70CA3}" srcOrd="0" destOrd="0" parTransId="{3C1D84FF-3019-4EEC-84EE-12F53C6F92D7}" sibTransId="{32C13B34-2AED-48BD-952A-01E8A856D85A}"/>
    <dgm:cxn modelId="{4917354A-09CC-414A-8825-F6D5D08BFE55}" srcId="{EEDD4474-5105-4572-B94F-B4F5E4782FD6}" destId="{09BA1F44-AC19-4253-B684-D50C539E60F2}" srcOrd="3" destOrd="0" parTransId="{BFB4838E-67DF-49BD-834E-4A881DAE94C2}" sibTransId="{2A1C411B-5511-4882-BFB9-3A75776FF245}"/>
    <dgm:cxn modelId="{2646AA38-9CE2-4794-981B-7B6721BB20C8}" type="presOf" srcId="{99B877B8-CEBA-47B2-AA4F-B6ED659DFB7F}" destId="{193D7722-BC70-46AA-A506-3DB4A98F9308}" srcOrd="0" destOrd="0" presId="urn:microsoft.com/office/officeart/2005/8/layout/vList5"/>
    <dgm:cxn modelId="{2BD7EC23-1AFA-4A7D-9159-60249FDA64A3}" srcId="{2F9F6499-8A87-4895-8D43-E581613B5309}" destId="{492FFA31-584E-46CE-9CA6-D995BFBA07CB}" srcOrd="1" destOrd="0" parTransId="{19C2296C-FE88-470B-BACC-6550A6F2B2AE}" sibTransId="{4C8FC517-35CC-462C-915B-7E05B2C4080C}"/>
    <dgm:cxn modelId="{8FD5E510-8583-423C-A869-3680BD377554}" srcId="{0271F4F0-5F5A-47C3-B389-0A268DAC8A8F}" destId="{6E265761-6ED8-4B00-AFCC-DD3BC9B2A0E6}" srcOrd="0" destOrd="0" parTransId="{85680AB6-5036-43F7-B88B-07D38C7CC8FC}" sibTransId="{A2131EA3-16AF-46F1-B299-12B3BBD74613}"/>
    <dgm:cxn modelId="{817213B6-C95C-4C1D-A93D-DFCF721D3032}" srcId="{EEDD4474-5105-4572-B94F-B4F5E4782FD6}" destId="{0271F4F0-5F5A-47C3-B389-0A268DAC8A8F}" srcOrd="1" destOrd="0" parTransId="{B813AACA-9F16-49A8-9E63-661611B26DE3}" sibTransId="{38D60B73-0A26-40D5-B734-2D9E6C83CE35}"/>
    <dgm:cxn modelId="{92B5418F-9CEC-467C-AE2E-70411F5BCEF4}" type="presOf" srcId="{0F949D85-0C1B-430B-A97C-02CE9D3DE72A}" destId="{F54CC983-2FE2-4D0A-B507-72F8DDB1CE8B}" srcOrd="0" destOrd="0" presId="urn:microsoft.com/office/officeart/2005/8/layout/vList5"/>
    <dgm:cxn modelId="{BC2177E9-3A4F-4131-AA5D-BF62FA57FC57}" type="presOf" srcId="{2F9F6499-8A87-4895-8D43-E581613B5309}" destId="{9E87D3F1-4C62-44C2-839D-F5FF792F807F}" srcOrd="0" destOrd="0" presId="urn:microsoft.com/office/officeart/2005/8/layout/vList5"/>
    <dgm:cxn modelId="{CD518CE1-5C82-4DB4-B769-F7157FE618EF}" type="presParOf" srcId="{65C10D57-AE46-48A6-9842-DE26D8A0E0B1}" destId="{5474B167-69C0-4A98-A5AE-46F0EFFD5FF5}" srcOrd="0" destOrd="0" presId="urn:microsoft.com/office/officeart/2005/8/layout/vList5"/>
    <dgm:cxn modelId="{77F11B8C-EAB9-4CC5-A41D-9B9DA4B235A8}" type="presParOf" srcId="{5474B167-69C0-4A98-A5AE-46F0EFFD5FF5}" destId="{9E87D3F1-4C62-44C2-839D-F5FF792F807F}" srcOrd="0" destOrd="0" presId="urn:microsoft.com/office/officeart/2005/8/layout/vList5"/>
    <dgm:cxn modelId="{6DBE527A-D7AD-4C3F-86EB-3B8BE7054DEA}" type="presParOf" srcId="{5474B167-69C0-4A98-A5AE-46F0EFFD5FF5}" destId="{193D7722-BC70-46AA-A506-3DB4A98F9308}" srcOrd="1" destOrd="0" presId="urn:microsoft.com/office/officeart/2005/8/layout/vList5"/>
    <dgm:cxn modelId="{F2EEDDC0-D15E-4A8A-B47D-971FA3EA16D9}" type="presParOf" srcId="{65C10D57-AE46-48A6-9842-DE26D8A0E0B1}" destId="{0402F198-01DE-4387-8861-BED7BC71E74D}" srcOrd="1" destOrd="0" presId="urn:microsoft.com/office/officeart/2005/8/layout/vList5"/>
    <dgm:cxn modelId="{93CA95D5-8D9B-4281-9549-31FF07A2391D}" type="presParOf" srcId="{65C10D57-AE46-48A6-9842-DE26D8A0E0B1}" destId="{0D507EBB-1CE4-4569-A615-7B867D686189}" srcOrd="2" destOrd="0" presId="urn:microsoft.com/office/officeart/2005/8/layout/vList5"/>
    <dgm:cxn modelId="{FA3B1487-F5EE-444B-8909-833AAD962381}" type="presParOf" srcId="{0D507EBB-1CE4-4569-A615-7B867D686189}" destId="{A60E8B29-3A41-41E6-92ED-087DF974D6A6}" srcOrd="0" destOrd="0" presId="urn:microsoft.com/office/officeart/2005/8/layout/vList5"/>
    <dgm:cxn modelId="{B9767E45-EBFA-404E-9A58-606F2E552740}" type="presParOf" srcId="{0D507EBB-1CE4-4569-A615-7B867D686189}" destId="{D12A3826-2E3C-4C07-A727-88547A37A6F8}" srcOrd="1" destOrd="0" presId="urn:microsoft.com/office/officeart/2005/8/layout/vList5"/>
    <dgm:cxn modelId="{306DE102-86A5-4DD9-8403-821BE99FA43A}" type="presParOf" srcId="{65C10D57-AE46-48A6-9842-DE26D8A0E0B1}" destId="{C0B75B6E-1394-4A93-8E4F-271E63A6A3DE}" srcOrd="3" destOrd="0" presId="urn:microsoft.com/office/officeart/2005/8/layout/vList5"/>
    <dgm:cxn modelId="{3C307EDB-33EE-4F1F-856C-F29EF44D47FC}" type="presParOf" srcId="{65C10D57-AE46-48A6-9842-DE26D8A0E0B1}" destId="{2F2F68BE-C28B-4D93-AB40-F2BA188B62C6}" srcOrd="4" destOrd="0" presId="urn:microsoft.com/office/officeart/2005/8/layout/vList5"/>
    <dgm:cxn modelId="{A38EF4E1-5311-4594-B0E7-03D435E602D5}" type="presParOf" srcId="{2F2F68BE-C28B-4D93-AB40-F2BA188B62C6}" destId="{3364F820-B13F-496A-8388-7D4ADED4386F}" srcOrd="0" destOrd="0" presId="urn:microsoft.com/office/officeart/2005/8/layout/vList5"/>
    <dgm:cxn modelId="{1092204F-A20E-4AD6-991F-F16218BBD61D}" type="presParOf" srcId="{2F2F68BE-C28B-4D93-AB40-F2BA188B62C6}" destId="{B8C87BA3-2339-4CFC-B0F3-582D7C37476C}" srcOrd="1" destOrd="0" presId="urn:microsoft.com/office/officeart/2005/8/layout/vList5"/>
    <dgm:cxn modelId="{4BD5D678-0972-402A-80C9-5B4CA1DE1CF0}" type="presParOf" srcId="{65C10D57-AE46-48A6-9842-DE26D8A0E0B1}" destId="{6C45377D-665B-4B32-8E82-93D7AAB20CBE}" srcOrd="5" destOrd="0" presId="urn:microsoft.com/office/officeart/2005/8/layout/vList5"/>
    <dgm:cxn modelId="{1131361E-422B-4CF2-A330-FA13D2FE830B}" type="presParOf" srcId="{65C10D57-AE46-48A6-9842-DE26D8A0E0B1}" destId="{7863A837-824B-4A6B-B523-4FC50ACEEF41}" srcOrd="6" destOrd="0" presId="urn:microsoft.com/office/officeart/2005/8/layout/vList5"/>
    <dgm:cxn modelId="{F4E22258-4106-4D0A-9C3D-E5032E6F2640}" type="presParOf" srcId="{7863A837-824B-4A6B-B523-4FC50ACEEF41}" destId="{D91B0B47-F3B7-4737-BE5C-BB3F0115C9EB}" srcOrd="0" destOrd="0" presId="urn:microsoft.com/office/officeart/2005/8/layout/vList5"/>
    <dgm:cxn modelId="{80316EC6-A91E-4CEF-B6E0-CF4564F4BA4C}" type="presParOf" srcId="{7863A837-824B-4A6B-B523-4FC50ACEEF41}" destId="{F54CC983-2FE2-4D0A-B507-72F8DDB1CE8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colorful1#3" csCatId="colorful" phldr="1"/>
      <dgm:spPr/>
      <dgm:t>
        <a:bodyPr/>
        <a:lstStyle/>
        <a:p>
          <a:endParaRPr lang="en-US"/>
        </a:p>
      </dgm:t>
    </dgm:pt>
    <dgm:pt modelId="{2F9F6499-8A87-4895-8D43-E581613B5309}">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1</a:t>
          </a:r>
          <a:endParaRPr lang="en-US" dirty="0">
            <a:solidFill>
              <a:schemeClr val="bg1">
                <a:lumMod val="50000"/>
              </a:schemeClr>
            </a:solidFill>
          </a:endParaRPr>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a:solidFill>
          <a:srgbClr val="C00000">
            <a:alpha val="90000"/>
          </a:srgbClr>
        </a:solidFill>
      </dgm:spPr>
      <dgm:t>
        <a:bodyPr/>
        <a:lstStyle/>
        <a:p>
          <a:pPr marL="914400" indent="-914400"/>
          <a:r>
            <a:rPr lang="en-US" sz="2400" dirty="0" smtClean="0">
              <a:solidFill>
                <a:schemeClr val="bg1"/>
              </a:solidFill>
            </a:rPr>
            <a:t>Consider $2,500 deductible plan</a:t>
          </a:r>
          <a:br>
            <a:rPr lang="en-US" sz="2400" dirty="0" smtClean="0">
              <a:solidFill>
                <a:schemeClr val="bg1"/>
              </a:solidFill>
            </a:rPr>
          </a:br>
          <a:r>
            <a:rPr lang="en-US" sz="2400" baseline="0" dirty="0" smtClean="0">
              <a:solidFill>
                <a:schemeClr val="bg1"/>
              </a:solidFill>
            </a:rPr>
            <a:t>— </a:t>
          </a:r>
          <a:r>
            <a:rPr lang="en-US" sz="1800" i="1" baseline="0" dirty="0" smtClean="0">
              <a:solidFill>
                <a:schemeClr val="bg1"/>
              </a:solidFill>
            </a:rPr>
            <a:t>out-of-state child will have excellent network coverage with strong BCBS network and Sam reduces his per pay period medical premium cost</a:t>
          </a:r>
          <a:endParaRPr lang="en-US" sz="1800" i="1"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2</a:t>
          </a:r>
          <a:endParaRPr lang="en-US" dirty="0">
            <a:solidFill>
              <a:schemeClr val="bg1">
                <a:lumMod val="50000"/>
              </a:schemeClr>
            </a:solidFill>
          </a:endParaRPr>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6E265761-6ED8-4B00-AFCC-DD3BC9B2A0E6}">
      <dgm:prSet phldrT="[Text]" custT="1"/>
      <dgm:spPr>
        <a:solidFill>
          <a:schemeClr val="tx2">
            <a:alpha val="90000"/>
          </a:schemeClr>
        </a:solidFill>
      </dgm:spPr>
      <dgm:t>
        <a:bodyPr/>
        <a:lstStyle/>
        <a:p>
          <a:pPr marL="914400" indent="-914400"/>
          <a:r>
            <a:rPr lang="en-US" sz="2400" dirty="0" smtClean="0">
              <a:solidFill>
                <a:schemeClr val="bg1"/>
              </a:solidFill>
            </a:rPr>
            <a:t>Contact Compass Health Pro for help managing cholesterol condition costs</a:t>
          </a:r>
          <a:br>
            <a:rPr lang="en-US" sz="2400" dirty="0" smtClean="0">
              <a:solidFill>
                <a:schemeClr val="bg1"/>
              </a:solidFill>
            </a:rPr>
          </a:br>
          <a:r>
            <a:rPr lang="en-US" sz="2400" baseline="0" dirty="0" smtClean="0">
              <a:solidFill>
                <a:schemeClr val="bg1"/>
              </a:solidFill>
            </a:rPr>
            <a:t>— </a:t>
          </a:r>
          <a:r>
            <a:rPr lang="en-US" sz="1800" i="1" dirty="0" smtClean="0">
              <a:solidFill>
                <a:schemeClr val="bg1"/>
              </a:solidFill>
            </a:rPr>
            <a:t>consider a generic substitute to save money</a:t>
          </a:r>
          <a:endParaRPr lang="en-US" sz="1800" i="1" dirty="0">
            <a:solidFill>
              <a:schemeClr val="bg1"/>
            </a:solidFill>
          </a:endParaRPr>
        </a:p>
      </dgm:t>
    </dgm:pt>
    <dgm:pt modelId="{85680AB6-5036-43F7-B88B-07D38C7CC8FC}" type="parTrans" cxnId="{8FD5E510-8583-423C-A869-3680BD377554}">
      <dgm:prSet/>
      <dgm:spPr/>
      <dgm:t>
        <a:bodyPr/>
        <a:lstStyle/>
        <a:p>
          <a:endParaRPr lang="en-US"/>
        </a:p>
      </dgm:t>
    </dgm:pt>
    <dgm:pt modelId="{A2131EA3-16AF-46F1-B299-12B3BBD74613}" type="sibTrans" cxnId="{8FD5E510-8583-423C-A869-3680BD377554}">
      <dgm:prSet/>
      <dgm:spPr/>
      <dgm:t>
        <a:bodyPr/>
        <a:lstStyle/>
        <a:p>
          <a:endParaRPr lang="en-US"/>
        </a:p>
      </dgm:t>
    </dgm:pt>
    <dgm:pt modelId="{48EC9D48-B447-420E-8D76-417C0F1F1CD4}">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3</a:t>
          </a:r>
          <a:endParaRPr lang="en-US" dirty="0">
            <a:solidFill>
              <a:schemeClr val="bg1">
                <a:lumMod val="50000"/>
              </a:schemeClr>
            </a:solidFill>
          </a:endParaRPr>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a:solidFill>
          <a:srgbClr val="C00000">
            <a:alpha val="90000"/>
          </a:srgbClr>
        </a:solidFill>
      </dgm:spPr>
      <dgm:t>
        <a:bodyPr/>
        <a:lstStyle/>
        <a:p>
          <a:pPr marL="914400" indent="-914400"/>
          <a:r>
            <a:rPr lang="en-US" sz="2400" dirty="0" smtClean="0">
              <a:solidFill>
                <a:schemeClr val="bg1"/>
              </a:solidFill>
            </a:rPr>
            <a:t>Participate in Wellpower to maintain health </a:t>
          </a:r>
          <a:r>
            <a:rPr lang="en-US" sz="2400" baseline="0" dirty="0" smtClean="0">
              <a:solidFill>
                <a:schemeClr val="bg1"/>
              </a:solidFill>
            </a:rPr>
            <a:t>— </a:t>
          </a:r>
          <a:r>
            <a:rPr lang="en-US" sz="1800" i="1" baseline="0" dirty="0" smtClean="0">
              <a:solidFill>
                <a:schemeClr val="bg1"/>
              </a:solidFill>
            </a:rPr>
            <a:t>free to benefit-eligible faculty &amp; staff; earn rewards</a:t>
          </a:r>
          <a:endParaRPr lang="en-US" sz="1800" i="1"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09BA1F44-AC19-4253-B684-D50C539E60F2}">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4</a:t>
          </a:r>
          <a:endParaRPr lang="en-US" dirty="0">
            <a:solidFill>
              <a:schemeClr val="bg1">
                <a:lumMod val="50000"/>
              </a:schemeClr>
            </a:solidFill>
          </a:endParaRPr>
        </a:p>
      </dgm:t>
    </dgm:pt>
    <dgm:pt modelId="{BFB4838E-67DF-49BD-834E-4A881DAE94C2}" type="parTrans" cxnId="{4917354A-09CC-414A-8825-F6D5D08BFE55}">
      <dgm:prSet/>
      <dgm:spPr/>
      <dgm:t>
        <a:bodyPr/>
        <a:lstStyle/>
        <a:p>
          <a:endParaRPr lang="en-US"/>
        </a:p>
      </dgm:t>
    </dgm:pt>
    <dgm:pt modelId="{2A1C411B-5511-4882-BFB9-3A75776FF245}" type="sibTrans" cxnId="{4917354A-09CC-414A-8825-F6D5D08BFE55}">
      <dgm:prSet/>
      <dgm:spPr/>
      <dgm:t>
        <a:bodyPr/>
        <a:lstStyle/>
        <a:p>
          <a:endParaRPr lang="en-US"/>
        </a:p>
      </dgm:t>
    </dgm:pt>
    <dgm:pt modelId="{0F949D85-0C1B-430B-A97C-02CE9D3DE72A}">
      <dgm:prSet phldrT="[Text]" custT="1"/>
      <dgm:spPr>
        <a:solidFill>
          <a:schemeClr val="tx2">
            <a:alpha val="90000"/>
          </a:schemeClr>
        </a:solidFill>
      </dgm:spPr>
      <dgm:t>
        <a:bodyPr/>
        <a:lstStyle/>
        <a:p>
          <a:pPr marL="914400" indent="-914400"/>
          <a:r>
            <a:rPr lang="en-US" sz="2400" dirty="0" smtClean="0">
              <a:solidFill>
                <a:schemeClr val="bg1"/>
              </a:solidFill>
            </a:rPr>
            <a:t>Complete recommended preventive care screenings</a:t>
          </a:r>
          <a:br>
            <a:rPr lang="en-US" sz="2400" dirty="0" smtClean="0">
              <a:solidFill>
                <a:schemeClr val="bg1"/>
              </a:solidFill>
            </a:rPr>
          </a:br>
          <a:r>
            <a:rPr lang="en-US" sz="1800" i="1" baseline="0" dirty="0" smtClean="0">
              <a:solidFill>
                <a:schemeClr val="bg1"/>
              </a:solidFill>
            </a:rPr>
            <a:t>— covered at 100%; free onsite biometric screening provided once per year</a:t>
          </a:r>
          <a:endParaRPr lang="en-US" sz="1800" i="1" dirty="0">
            <a:solidFill>
              <a:schemeClr val="bg1"/>
            </a:solidFill>
          </a:endParaRPr>
        </a:p>
      </dgm:t>
    </dgm:pt>
    <dgm:pt modelId="{AB715BA5-6AEB-43F5-8643-3E3539E29A61}" type="sibTrans" cxnId="{1FB3DF05-0078-43F7-9587-D5CE3906930C}">
      <dgm:prSet/>
      <dgm:spPr/>
      <dgm:t>
        <a:bodyPr/>
        <a:lstStyle/>
        <a:p>
          <a:endParaRPr lang="en-US"/>
        </a:p>
      </dgm:t>
    </dgm:pt>
    <dgm:pt modelId="{F9336465-AA63-4BB4-9D25-9AD362C0C9FD}" type="parTrans" cxnId="{1FB3DF05-0078-43F7-9587-D5CE3906930C}">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pt>
    <dgm:pt modelId="{9E87D3F1-4C62-44C2-839D-F5FF792F807F}" type="pres">
      <dgm:prSet presAssocID="{2F9F6499-8A87-4895-8D43-E581613B5309}" presName="parentText" presStyleLbl="node1" presStyleIdx="0" presStyleCnt="4" custScaleX="322220" custScaleY="37952" custLinFactX="12518" custLinFactNeighborX="100000" custLinFactNeighborY="-3312">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pt>
    <dgm:pt modelId="{0D507EBB-1CE4-4569-A615-7B867D686189}" type="pres">
      <dgm:prSet presAssocID="{0271F4F0-5F5A-47C3-B389-0A268DAC8A8F}" presName="linNode" presStyleCnt="0"/>
      <dgm:spPr/>
    </dgm:pt>
    <dgm:pt modelId="{A60E8B29-3A41-41E6-92ED-087DF974D6A6}" type="pres">
      <dgm:prSet presAssocID="{0271F4F0-5F5A-47C3-B389-0A268DAC8A8F}" presName="parentText" presStyleLbl="node1" presStyleIdx="1" presStyleCnt="4" custScaleX="322220" custScaleY="37952" custLinFactX="12518" custLinFactNeighborX="100000" custLinFactNeighborY="-428">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pt>
    <dgm:pt modelId="{2F2F68BE-C28B-4D93-AB40-F2BA188B62C6}" type="pres">
      <dgm:prSet presAssocID="{48EC9D48-B447-420E-8D76-417C0F1F1CD4}" presName="linNode" presStyleCnt="0"/>
      <dgm:spPr/>
    </dgm:pt>
    <dgm:pt modelId="{3364F820-B13F-496A-8388-7D4ADED4386F}" type="pres">
      <dgm:prSet presAssocID="{48EC9D48-B447-420E-8D76-417C0F1F1CD4}" presName="parentText" presStyleLbl="node1" presStyleIdx="2" presStyleCnt="4" custScaleX="322220" custScaleY="37952" custLinFactX="12518" custLinFactNeighborX="100000" custLinFactNeighborY="-809">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6C45377D-665B-4B32-8E82-93D7AAB20CBE}" type="pres">
      <dgm:prSet presAssocID="{320F60E1-FB82-4791-B46B-C5644EE3822A}" presName="sp" presStyleCnt="0"/>
      <dgm:spPr/>
    </dgm:pt>
    <dgm:pt modelId="{7863A837-824B-4A6B-B523-4FC50ACEEF41}" type="pres">
      <dgm:prSet presAssocID="{09BA1F44-AC19-4253-B684-D50C539E60F2}" presName="linNode" presStyleCnt="0"/>
      <dgm:spPr/>
    </dgm:pt>
    <dgm:pt modelId="{D91B0B47-F3B7-4737-BE5C-BB3F0115C9EB}" type="pres">
      <dgm:prSet presAssocID="{09BA1F44-AC19-4253-B684-D50C539E60F2}" presName="parentText" presStyleLbl="node1" presStyleIdx="3" presStyleCnt="4" custScaleX="322220" custScaleY="37952" custLinFactX="12518" custLinFactNeighborX="100000" custLinFactNeighborY="-1190">
        <dgm:presLayoutVars>
          <dgm:chMax val="1"/>
          <dgm:bulletEnabled val="1"/>
        </dgm:presLayoutVars>
      </dgm:prSet>
      <dgm:spPr>
        <a:prstGeom prst="ellipse">
          <a:avLst/>
        </a:prstGeom>
      </dgm:spPr>
      <dgm:t>
        <a:bodyPr/>
        <a:lstStyle/>
        <a:p>
          <a:endParaRPr lang="en-US"/>
        </a:p>
      </dgm:t>
    </dgm:pt>
    <dgm:pt modelId="{F54CC983-2FE2-4D0A-B507-72F8DDB1CE8B}" type="pres">
      <dgm:prSet presAssocID="{09BA1F44-AC19-4253-B684-D50C539E60F2}" presName="descendantText" presStyleLbl="alignAccFollowNode1" presStyleIdx="3"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Lst>
  <dgm:cxnLst>
    <dgm:cxn modelId="{B6B6FB9B-6733-4E23-9F40-190487121665}" type="presOf" srcId="{48EC9D48-B447-420E-8D76-417C0F1F1CD4}" destId="{3364F820-B13F-496A-8388-7D4ADED4386F}"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280CC8CF-BB23-4921-83B9-5BA8BE1A341D}" type="presOf" srcId="{B44B4F92-697B-47A8-A203-7E3E66A70CA3}" destId="{B8C87BA3-2339-4CFC-B0F3-582D7C37476C}" srcOrd="0" destOrd="0" presId="urn:microsoft.com/office/officeart/2005/8/layout/vList5"/>
    <dgm:cxn modelId="{DCBD42F7-DABE-4C86-9672-3B7B5923F0CD}" type="presOf" srcId="{09BA1F44-AC19-4253-B684-D50C539E60F2}" destId="{D91B0B47-F3B7-4737-BE5C-BB3F0115C9EB}" srcOrd="0" destOrd="0" presId="urn:microsoft.com/office/officeart/2005/8/layout/vList5"/>
    <dgm:cxn modelId="{B41F2B84-7419-478C-82ED-9493339403D8}" srcId="{EEDD4474-5105-4572-B94F-B4F5E4782FD6}" destId="{48EC9D48-B447-420E-8D76-417C0F1F1CD4}" srcOrd="2" destOrd="0" parTransId="{B05FBB73-44A5-4F18-846C-7EA77CBAC763}" sibTransId="{320F60E1-FB82-4791-B46B-C5644EE3822A}"/>
    <dgm:cxn modelId="{0BBA990F-6AD7-4280-AA7C-A8301D34D59C}" type="presOf" srcId="{0271F4F0-5F5A-47C3-B389-0A268DAC8A8F}" destId="{A60E8B29-3A41-41E6-92ED-087DF974D6A6}" srcOrd="0" destOrd="0" presId="urn:microsoft.com/office/officeart/2005/8/layout/vList5"/>
    <dgm:cxn modelId="{9BD722D4-C0A6-405A-A278-B2EFD700AC5C}" type="presOf" srcId="{2F9F6499-8A87-4895-8D43-E581613B5309}" destId="{9E87D3F1-4C62-44C2-839D-F5FF792F807F}" srcOrd="0" destOrd="0" presId="urn:microsoft.com/office/officeart/2005/8/layout/vList5"/>
    <dgm:cxn modelId="{65C67188-4FF1-4593-ADEF-CE7BF9023479}" type="presOf" srcId="{EEDD4474-5105-4572-B94F-B4F5E4782FD6}" destId="{65C10D57-AE46-48A6-9842-DE26D8A0E0B1}" srcOrd="0" destOrd="0" presId="urn:microsoft.com/office/officeart/2005/8/layout/vList5"/>
    <dgm:cxn modelId="{D1624B4E-FCEA-4785-9064-904C735ACA86}" srcId="{2F9F6499-8A87-4895-8D43-E581613B5309}" destId="{99B877B8-CEBA-47B2-AA4F-B6ED659DFB7F}" srcOrd="0" destOrd="0" parTransId="{1184EA28-87DB-4EC7-A57A-64384041F7CF}" sibTransId="{7220D579-BC7E-48B4-ABD2-8DF515E1294B}"/>
    <dgm:cxn modelId="{1FB3DF05-0078-43F7-9587-D5CE3906930C}" srcId="{09BA1F44-AC19-4253-B684-D50C539E60F2}" destId="{0F949D85-0C1B-430B-A97C-02CE9D3DE72A}" srcOrd="0" destOrd="0" parTransId="{F9336465-AA63-4BB4-9D25-9AD362C0C9FD}" sibTransId="{AB715BA5-6AEB-43F5-8643-3E3539E29A61}"/>
    <dgm:cxn modelId="{ED832D75-DA86-4022-A537-BED05578577C}" type="presOf" srcId="{6E265761-6ED8-4B00-AFCC-DD3BC9B2A0E6}" destId="{D12A3826-2E3C-4C07-A727-88547A37A6F8}" srcOrd="0" destOrd="0" presId="urn:microsoft.com/office/officeart/2005/8/layout/vList5"/>
    <dgm:cxn modelId="{69A7597D-2B65-4DA2-8FC4-495C8676B465}" srcId="{48EC9D48-B447-420E-8D76-417C0F1F1CD4}" destId="{B44B4F92-697B-47A8-A203-7E3E66A70CA3}" srcOrd="0" destOrd="0" parTransId="{3C1D84FF-3019-4EEC-84EE-12F53C6F92D7}" sibTransId="{32C13B34-2AED-48BD-952A-01E8A856D85A}"/>
    <dgm:cxn modelId="{F32DBFCB-9AAD-47E6-BF9F-5CD7FFFBEE3B}" type="presOf" srcId="{99B877B8-CEBA-47B2-AA4F-B6ED659DFB7F}" destId="{193D7722-BC70-46AA-A506-3DB4A98F9308}" srcOrd="0" destOrd="0" presId="urn:microsoft.com/office/officeart/2005/8/layout/vList5"/>
    <dgm:cxn modelId="{4917354A-09CC-414A-8825-F6D5D08BFE55}" srcId="{EEDD4474-5105-4572-B94F-B4F5E4782FD6}" destId="{09BA1F44-AC19-4253-B684-D50C539E60F2}" srcOrd="3" destOrd="0" parTransId="{BFB4838E-67DF-49BD-834E-4A881DAE94C2}" sibTransId="{2A1C411B-5511-4882-BFB9-3A75776FF245}"/>
    <dgm:cxn modelId="{939CA362-2D37-45D5-9327-32A26C50727D}" type="presOf" srcId="{0F949D85-0C1B-430B-A97C-02CE9D3DE72A}" destId="{F54CC983-2FE2-4D0A-B507-72F8DDB1CE8B}" srcOrd="0" destOrd="0" presId="urn:microsoft.com/office/officeart/2005/8/layout/vList5"/>
    <dgm:cxn modelId="{8FD5E510-8583-423C-A869-3680BD377554}" srcId="{0271F4F0-5F5A-47C3-B389-0A268DAC8A8F}" destId="{6E265761-6ED8-4B00-AFCC-DD3BC9B2A0E6}" srcOrd="0" destOrd="0" parTransId="{85680AB6-5036-43F7-B88B-07D38C7CC8FC}" sibTransId="{A2131EA3-16AF-46F1-B299-12B3BBD74613}"/>
    <dgm:cxn modelId="{817213B6-C95C-4C1D-A93D-DFCF721D3032}" srcId="{EEDD4474-5105-4572-B94F-B4F5E4782FD6}" destId="{0271F4F0-5F5A-47C3-B389-0A268DAC8A8F}" srcOrd="1" destOrd="0" parTransId="{B813AACA-9F16-49A8-9E63-661611B26DE3}" sibTransId="{38D60B73-0A26-40D5-B734-2D9E6C83CE35}"/>
    <dgm:cxn modelId="{C98EB157-2F2C-4165-84DF-8AE064249E47}" type="presParOf" srcId="{65C10D57-AE46-48A6-9842-DE26D8A0E0B1}" destId="{5474B167-69C0-4A98-A5AE-46F0EFFD5FF5}" srcOrd="0" destOrd="0" presId="urn:microsoft.com/office/officeart/2005/8/layout/vList5"/>
    <dgm:cxn modelId="{67F2AA0D-E2BD-4DB5-B306-3E762CEE09AB}" type="presParOf" srcId="{5474B167-69C0-4A98-A5AE-46F0EFFD5FF5}" destId="{9E87D3F1-4C62-44C2-839D-F5FF792F807F}" srcOrd="0" destOrd="0" presId="urn:microsoft.com/office/officeart/2005/8/layout/vList5"/>
    <dgm:cxn modelId="{9810CE0A-5B7A-4182-B2C2-9F6737D3D281}" type="presParOf" srcId="{5474B167-69C0-4A98-A5AE-46F0EFFD5FF5}" destId="{193D7722-BC70-46AA-A506-3DB4A98F9308}" srcOrd="1" destOrd="0" presId="urn:microsoft.com/office/officeart/2005/8/layout/vList5"/>
    <dgm:cxn modelId="{C3797C8A-C79E-4BCF-BE4E-0CDB9F003180}" type="presParOf" srcId="{65C10D57-AE46-48A6-9842-DE26D8A0E0B1}" destId="{0402F198-01DE-4387-8861-BED7BC71E74D}" srcOrd="1" destOrd="0" presId="urn:microsoft.com/office/officeart/2005/8/layout/vList5"/>
    <dgm:cxn modelId="{2EE4060E-B772-4BC0-95ED-583BCB1AD3E6}" type="presParOf" srcId="{65C10D57-AE46-48A6-9842-DE26D8A0E0B1}" destId="{0D507EBB-1CE4-4569-A615-7B867D686189}" srcOrd="2" destOrd="0" presId="urn:microsoft.com/office/officeart/2005/8/layout/vList5"/>
    <dgm:cxn modelId="{43292A05-B048-4525-A40F-0C5A0CD6EA15}" type="presParOf" srcId="{0D507EBB-1CE4-4569-A615-7B867D686189}" destId="{A60E8B29-3A41-41E6-92ED-087DF974D6A6}" srcOrd="0" destOrd="0" presId="urn:microsoft.com/office/officeart/2005/8/layout/vList5"/>
    <dgm:cxn modelId="{3D4B1E01-8E8A-4E32-B557-C97A6BCE606F}" type="presParOf" srcId="{0D507EBB-1CE4-4569-A615-7B867D686189}" destId="{D12A3826-2E3C-4C07-A727-88547A37A6F8}" srcOrd="1" destOrd="0" presId="urn:microsoft.com/office/officeart/2005/8/layout/vList5"/>
    <dgm:cxn modelId="{7D5F0A1E-CE9D-4C7A-ACB3-BA09FD6D30BA}" type="presParOf" srcId="{65C10D57-AE46-48A6-9842-DE26D8A0E0B1}" destId="{C0B75B6E-1394-4A93-8E4F-271E63A6A3DE}" srcOrd="3" destOrd="0" presId="urn:microsoft.com/office/officeart/2005/8/layout/vList5"/>
    <dgm:cxn modelId="{656E686C-3041-4CA7-B6FF-96CA1CDD56F6}" type="presParOf" srcId="{65C10D57-AE46-48A6-9842-DE26D8A0E0B1}" destId="{2F2F68BE-C28B-4D93-AB40-F2BA188B62C6}" srcOrd="4" destOrd="0" presId="urn:microsoft.com/office/officeart/2005/8/layout/vList5"/>
    <dgm:cxn modelId="{9AF3EE0A-2576-4956-96FF-0DBD15C7C8A3}" type="presParOf" srcId="{2F2F68BE-C28B-4D93-AB40-F2BA188B62C6}" destId="{3364F820-B13F-496A-8388-7D4ADED4386F}" srcOrd="0" destOrd="0" presId="urn:microsoft.com/office/officeart/2005/8/layout/vList5"/>
    <dgm:cxn modelId="{510551D8-C445-404F-961A-C38491563356}" type="presParOf" srcId="{2F2F68BE-C28B-4D93-AB40-F2BA188B62C6}" destId="{B8C87BA3-2339-4CFC-B0F3-582D7C37476C}" srcOrd="1" destOrd="0" presId="urn:microsoft.com/office/officeart/2005/8/layout/vList5"/>
    <dgm:cxn modelId="{5F5E052E-AF92-4843-B0CB-5D5C0F3AE5D9}" type="presParOf" srcId="{65C10D57-AE46-48A6-9842-DE26D8A0E0B1}" destId="{6C45377D-665B-4B32-8E82-93D7AAB20CBE}" srcOrd="5" destOrd="0" presId="urn:microsoft.com/office/officeart/2005/8/layout/vList5"/>
    <dgm:cxn modelId="{C81C9D1E-B71E-4548-AEC9-B404FF9759F7}" type="presParOf" srcId="{65C10D57-AE46-48A6-9842-DE26D8A0E0B1}" destId="{7863A837-824B-4A6B-B523-4FC50ACEEF41}" srcOrd="6" destOrd="0" presId="urn:microsoft.com/office/officeart/2005/8/layout/vList5"/>
    <dgm:cxn modelId="{878B46C1-9BA4-4FA4-9FCF-F097B8E43B59}" type="presParOf" srcId="{7863A837-824B-4A6B-B523-4FC50ACEEF41}" destId="{D91B0B47-F3B7-4737-BE5C-BB3F0115C9EB}" srcOrd="0" destOrd="0" presId="urn:microsoft.com/office/officeart/2005/8/layout/vList5"/>
    <dgm:cxn modelId="{333901EE-2610-458E-BA95-7B34A9EE3DDE}" type="presParOf" srcId="{7863A837-824B-4A6B-B523-4FC50ACEEF41}" destId="{F54CC983-2FE2-4D0A-B507-72F8DDB1CE8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colorful1#3" csCatId="colorful" phldr="1"/>
      <dgm:spPr/>
      <dgm:t>
        <a:bodyPr/>
        <a:lstStyle/>
        <a:p>
          <a:endParaRPr lang="en-US"/>
        </a:p>
      </dgm:t>
    </dgm:pt>
    <dgm:pt modelId="{2F9F6499-8A87-4895-8D43-E581613B5309}">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1</a:t>
          </a:r>
          <a:endParaRPr lang="en-US" dirty="0">
            <a:solidFill>
              <a:schemeClr val="bg1">
                <a:lumMod val="50000"/>
              </a:schemeClr>
            </a:solidFill>
          </a:endParaRPr>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a:solidFill>
          <a:srgbClr val="C00000">
            <a:alpha val="90000"/>
          </a:srgbClr>
        </a:solidFill>
      </dgm:spPr>
      <dgm:t>
        <a:bodyPr/>
        <a:lstStyle/>
        <a:p>
          <a:pPr marL="914400" indent="-914400"/>
          <a:r>
            <a:rPr lang="en-US" sz="2400" dirty="0" smtClean="0">
              <a:solidFill>
                <a:schemeClr val="bg1"/>
              </a:solidFill>
            </a:rPr>
            <a:t>Consider the $2,500 deductible plan</a:t>
          </a:r>
          <a:br>
            <a:rPr lang="en-US" sz="2400" dirty="0" smtClean="0">
              <a:solidFill>
                <a:schemeClr val="bg1"/>
              </a:solidFill>
            </a:rPr>
          </a:br>
          <a:r>
            <a:rPr lang="en-US" sz="2400" baseline="0" dirty="0" smtClean="0">
              <a:solidFill>
                <a:schemeClr val="bg1"/>
              </a:solidFill>
            </a:rPr>
            <a:t>—</a:t>
          </a:r>
          <a:r>
            <a:rPr lang="en-US" sz="1800" i="1" baseline="0" dirty="0" smtClean="0">
              <a:solidFill>
                <a:schemeClr val="bg1"/>
              </a:solidFill>
            </a:rPr>
            <a:t>lower monthly premiums and same preventive care</a:t>
          </a:r>
          <a:endParaRPr lang="en-US" sz="1800" i="1"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2</a:t>
          </a:r>
          <a:endParaRPr lang="en-US" dirty="0">
            <a:solidFill>
              <a:schemeClr val="bg1">
                <a:lumMod val="50000"/>
              </a:schemeClr>
            </a:solidFill>
          </a:endParaRPr>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6E265761-6ED8-4B00-AFCC-DD3BC9B2A0E6}">
      <dgm:prSet phldrT="[Text]" custT="1"/>
      <dgm:spPr>
        <a:solidFill>
          <a:schemeClr val="tx2">
            <a:alpha val="90000"/>
          </a:schemeClr>
        </a:solidFill>
      </dgm:spPr>
      <dgm:t>
        <a:bodyPr/>
        <a:lstStyle/>
        <a:p>
          <a:pPr marL="914400" indent="-914400"/>
          <a:r>
            <a:rPr lang="en-US" sz="2400" dirty="0" smtClean="0">
              <a:solidFill>
                <a:schemeClr val="bg1"/>
              </a:solidFill>
            </a:rPr>
            <a:t>Contact Compass Health Pro to estimate upcoming maternity expenses</a:t>
          </a:r>
          <a:br>
            <a:rPr lang="en-US" sz="2400" dirty="0" smtClean="0">
              <a:solidFill>
                <a:schemeClr val="bg1"/>
              </a:solidFill>
            </a:rPr>
          </a:br>
          <a:r>
            <a:rPr lang="en-US" sz="2400" baseline="0" dirty="0" smtClean="0">
              <a:solidFill>
                <a:schemeClr val="bg1"/>
              </a:solidFill>
            </a:rPr>
            <a:t>— </a:t>
          </a:r>
          <a:r>
            <a:rPr lang="en-US" sz="1800" i="1" baseline="0" dirty="0" smtClean="0">
              <a:solidFill>
                <a:schemeClr val="bg1"/>
              </a:solidFill>
            </a:rPr>
            <a:t>contribute to HSA so save tax free for medical expenses</a:t>
          </a:r>
          <a:endParaRPr lang="en-US" sz="1800" i="1" dirty="0">
            <a:solidFill>
              <a:schemeClr val="bg1"/>
            </a:solidFill>
          </a:endParaRPr>
        </a:p>
      </dgm:t>
    </dgm:pt>
    <dgm:pt modelId="{85680AB6-5036-43F7-B88B-07D38C7CC8FC}" type="parTrans" cxnId="{8FD5E510-8583-423C-A869-3680BD377554}">
      <dgm:prSet/>
      <dgm:spPr/>
      <dgm:t>
        <a:bodyPr/>
        <a:lstStyle/>
        <a:p>
          <a:endParaRPr lang="en-US"/>
        </a:p>
      </dgm:t>
    </dgm:pt>
    <dgm:pt modelId="{A2131EA3-16AF-46F1-B299-12B3BBD74613}" type="sibTrans" cxnId="{8FD5E510-8583-423C-A869-3680BD377554}">
      <dgm:prSet/>
      <dgm:spPr/>
      <dgm:t>
        <a:bodyPr/>
        <a:lstStyle/>
        <a:p>
          <a:endParaRPr lang="en-US"/>
        </a:p>
      </dgm:t>
    </dgm:pt>
    <dgm:pt modelId="{48EC9D48-B447-420E-8D76-417C0F1F1CD4}">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3</a:t>
          </a:r>
          <a:endParaRPr lang="en-US" dirty="0">
            <a:solidFill>
              <a:schemeClr val="bg1">
                <a:lumMod val="50000"/>
              </a:schemeClr>
            </a:solidFill>
          </a:endParaRPr>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a:solidFill>
          <a:srgbClr val="C00000">
            <a:alpha val="90000"/>
          </a:srgbClr>
        </a:solidFill>
      </dgm:spPr>
      <dgm:t>
        <a:bodyPr/>
        <a:lstStyle/>
        <a:p>
          <a:pPr marL="914400" indent="-914400"/>
          <a:r>
            <a:rPr lang="en-US" sz="2400" dirty="0" smtClean="0">
              <a:solidFill>
                <a:schemeClr val="bg1"/>
              </a:solidFill>
            </a:rPr>
            <a:t>Enroll in BCBSTX Special Beginnings</a:t>
          </a:r>
          <a:endParaRPr lang="en-US" sz="1800" i="1"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09BA1F44-AC19-4253-B684-D50C539E60F2}">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4</a:t>
          </a:r>
          <a:endParaRPr lang="en-US" dirty="0">
            <a:solidFill>
              <a:schemeClr val="bg1">
                <a:lumMod val="50000"/>
              </a:schemeClr>
            </a:solidFill>
          </a:endParaRPr>
        </a:p>
      </dgm:t>
    </dgm:pt>
    <dgm:pt modelId="{BFB4838E-67DF-49BD-834E-4A881DAE94C2}" type="parTrans" cxnId="{4917354A-09CC-414A-8825-F6D5D08BFE55}">
      <dgm:prSet/>
      <dgm:spPr/>
      <dgm:t>
        <a:bodyPr/>
        <a:lstStyle/>
        <a:p>
          <a:endParaRPr lang="en-US"/>
        </a:p>
      </dgm:t>
    </dgm:pt>
    <dgm:pt modelId="{2A1C411B-5511-4882-BFB9-3A75776FF245}" type="sibTrans" cxnId="{4917354A-09CC-414A-8825-F6D5D08BFE55}">
      <dgm:prSet/>
      <dgm:spPr/>
      <dgm:t>
        <a:bodyPr/>
        <a:lstStyle/>
        <a:p>
          <a:endParaRPr lang="en-US"/>
        </a:p>
      </dgm:t>
    </dgm:pt>
    <dgm:pt modelId="{0F949D85-0C1B-430B-A97C-02CE9D3DE72A}">
      <dgm:prSet phldrT="[Text]" custT="1"/>
      <dgm:spPr>
        <a:solidFill>
          <a:schemeClr val="tx2">
            <a:alpha val="90000"/>
          </a:schemeClr>
        </a:solidFill>
      </dgm:spPr>
      <dgm:t>
        <a:bodyPr/>
        <a:lstStyle/>
        <a:p>
          <a:pPr marL="914400" indent="-914400"/>
          <a:r>
            <a:rPr lang="en-US" sz="2400" dirty="0" smtClean="0">
              <a:solidFill>
                <a:schemeClr val="bg1"/>
              </a:solidFill>
            </a:rPr>
            <a:t>Consider adding a Dependent Care FSA</a:t>
          </a:r>
          <a:endParaRPr lang="en-US" sz="1800" i="1" baseline="0" dirty="0">
            <a:solidFill>
              <a:schemeClr val="bg1"/>
            </a:solidFill>
          </a:endParaRPr>
        </a:p>
      </dgm:t>
    </dgm:pt>
    <dgm:pt modelId="{AB715BA5-6AEB-43F5-8643-3E3539E29A61}" type="sibTrans" cxnId="{1FB3DF05-0078-43F7-9587-D5CE3906930C}">
      <dgm:prSet/>
      <dgm:spPr/>
      <dgm:t>
        <a:bodyPr/>
        <a:lstStyle/>
        <a:p>
          <a:endParaRPr lang="en-US"/>
        </a:p>
      </dgm:t>
    </dgm:pt>
    <dgm:pt modelId="{F9336465-AA63-4BB4-9D25-9AD362C0C9FD}" type="parTrans" cxnId="{1FB3DF05-0078-43F7-9587-D5CE3906930C}">
      <dgm:prSet/>
      <dgm:spPr/>
      <dgm:t>
        <a:bodyPr/>
        <a:lstStyle/>
        <a:p>
          <a:endParaRPr lang="en-US"/>
        </a:p>
      </dgm:t>
    </dgm:pt>
    <dgm:pt modelId="{05EA1A38-7507-4D3A-B7D7-780E37691678}">
      <dgm:prSet phldrT="[Text]" custT="1"/>
      <dgm:spPr>
        <a:solidFill>
          <a:srgbClr val="C00000">
            <a:alpha val="90000"/>
          </a:srgbClr>
        </a:solidFill>
      </dgm:spPr>
      <dgm:t>
        <a:bodyPr/>
        <a:lstStyle/>
        <a:p>
          <a:pPr marL="914400" indent="-914400"/>
          <a:r>
            <a:rPr lang="en-US" sz="1800" baseline="0" dirty="0" smtClean="0">
              <a:solidFill>
                <a:schemeClr val="bg1"/>
              </a:solidFill>
            </a:rPr>
            <a:t>— </a:t>
          </a:r>
          <a:r>
            <a:rPr lang="en-US" sz="1800" i="1" baseline="0" dirty="0" smtClean="0">
              <a:solidFill>
                <a:schemeClr val="bg1"/>
              </a:solidFill>
            </a:rPr>
            <a:t>plan pays 100% for inpatient hospital care once deductible is met </a:t>
          </a:r>
          <a:endParaRPr lang="en-US" sz="1800" i="1" dirty="0">
            <a:solidFill>
              <a:schemeClr val="bg1"/>
            </a:solidFill>
          </a:endParaRPr>
        </a:p>
      </dgm:t>
    </dgm:pt>
    <dgm:pt modelId="{9FDCAB51-2BA0-473A-A302-903F69433D51}" type="parTrans" cxnId="{AF706A1B-478C-4FA5-803A-8094F1380DA7}">
      <dgm:prSet/>
      <dgm:spPr/>
      <dgm:t>
        <a:bodyPr/>
        <a:lstStyle/>
        <a:p>
          <a:endParaRPr lang="en-US"/>
        </a:p>
      </dgm:t>
    </dgm:pt>
    <dgm:pt modelId="{21972E05-1B9D-40BC-8269-07B5B13B8A73}" type="sibTrans" cxnId="{AF706A1B-478C-4FA5-803A-8094F1380DA7}">
      <dgm:prSet/>
      <dgm:spPr/>
      <dgm:t>
        <a:bodyPr/>
        <a:lstStyle/>
        <a:p>
          <a:endParaRPr lang="en-US"/>
        </a:p>
      </dgm:t>
    </dgm:pt>
    <dgm:pt modelId="{75848657-B847-4A77-B75C-9F60BEEE51B5}">
      <dgm:prSet phldrT="[Text]" custT="1"/>
      <dgm:spPr>
        <a:solidFill>
          <a:srgbClr val="C00000">
            <a:alpha val="90000"/>
          </a:srgbClr>
        </a:solidFill>
      </dgm:spPr>
      <dgm:t>
        <a:bodyPr/>
        <a:lstStyle/>
        <a:p>
          <a:pPr marL="914400" indent="-914400"/>
          <a:r>
            <a:rPr lang="en-US" sz="1800" baseline="0" dirty="0" smtClean="0">
              <a:solidFill>
                <a:schemeClr val="bg1"/>
              </a:solidFill>
            </a:rPr>
            <a:t>— </a:t>
          </a:r>
          <a:r>
            <a:rPr lang="en-US" sz="1800" i="1" baseline="0" dirty="0" smtClean="0">
              <a:solidFill>
                <a:schemeClr val="bg1"/>
              </a:solidFill>
            </a:rPr>
            <a:t>contact HR after baby’s arrival to enroll the child in the health plan</a:t>
          </a:r>
          <a:endParaRPr lang="en-US" sz="1800" i="1" baseline="0" dirty="0">
            <a:solidFill>
              <a:schemeClr val="bg1"/>
            </a:solidFill>
          </a:endParaRPr>
        </a:p>
      </dgm:t>
    </dgm:pt>
    <dgm:pt modelId="{282E8DE3-FB3C-47D0-8E1E-BEB09A05204B}" type="parTrans" cxnId="{15D08895-7EA8-47F0-90B7-5E57D9A7FA6E}">
      <dgm:prSet/>
      <dgm:spPr/>
      <dgm:t>
        <a:bodyPr/>
        <a:lstStyle/>
        <a:p>
          <a:endParaRPr lang="en-US"/>
        </a:p>
      </dgm:t>
    </dgm:pt>
    <dgm:pt modelId="{91F7372F-D595-420A-BE1B-AB10CC3D556E}" type="sibTrans" cxnId="{15D08895-7EA8-47F0-90B7-5E57D9A7FA6E}">
      <dgm:prSet/>
      <dgm:spPr/>
      <dgm:t>
        <a:bodyPr/>
        <a:lstStyle/>
        <a:p>
          <a:endParaRPr lang="en-US"/>
        </a:p>
      </dgm:t>
    </dgm:pt>
    <dgm:pt modelId="{0FD701EF-133B-4419-B24C-01EBE51D468D}">
      <dgm:prSet phldrT="[Text]" custT="1"/>
      <dgm:spPr>
        <a:solidFill>
          <a:schemeClr val="tx2">
            <a:alpha val="90000"/>
          </a:schemeClr>
        </a:solidFill>
      </dgm:spPr>
      <dgm:t>
        <a:bodyPr/>
        <a:lstStyle/>
        <a:p>
          <a:pPr marL="914400" indent="-914400"/>
          <a:r>
            <a:rPr lang="en-US" sz="1800" baseline="0" dirty="0" smtClean="0">
              <a:solidFill>
                <a:schemeClr val="bg1"/>
              </a:solidFill>
            </a:rPr>
            <a:t>— </a:t>
          </a:r>
          <a:r>
            <a:rPr lang="en-US" sz="1800" i="1" baseline="0" dirty="0" smtClean="0">
              <a:solidFill>
                <a:schemeClr val="bg1"/>
              </a:solidFill>
            </a:rPr>
            <a:t>to cover anticipated qualified childcare expenses</a:t>
          </a:r>
          <a:endParaRPr lang="en-US" sz="1800" i="1" baseline="0" dirty="0">
            <a:solidFill>
              <a:schemeClr val="bg1"/>
            </a:solidFill>
          </a:endParaRPr>
        </a:p>
      </dgm:t>
    </dgm:pt>
    <dgm:pt modelId="{EE6C7F1F-255F-470D-B17E-3E5C3E8108D7}" type="parTrans" cxnId="{AF4979D7-B9E8-41BF-8208-96C751FE6E1C}">
      <dgm:prSet/>
      <dgm:spPr/>
      <dgm:t>
        <a:bodyPr/>
        <a:lstStyle/>
        <a:p>
          <a:endParaRPr lang="en-US"/>
        </a:p>
      </dgm:t>
    </dgm:pt>
    <dgm:pt modelId="{AEC8AAF0-0D4F-4C3D-A721-DD903385897B}" type="sibTrans" cxnId="{AF4979D7-B9E8-41BF-8208-96C751FE6E1C}">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pt>
    <dgm:pt modelId="{9E87D3F1-4C62-44C2-839D-F5FF792F807F}" type="pres">
      <dgm:prSet presAssocID="{2F9F6499-8A87-4895-8D43-E581613B5309}" presName="parentText" presStyleLbl="node1" presStyleIdx="0" presStyleCnt="4" custScaleX="322220" custScaleY="37952" custLinFactX="12518" custLinFactNeighborX="100000" custLinFactNeighborY="-3312">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pt>
    <dgm:pt modelId="{0D507EBB-1CE4-4569-A615-7B867D686189}" type="pres">
      <dgm:prSet presAssocID="{0271F4F0-5F5A-47C3-B389-0A268DAC8A8F}" presName="linNode" presStyleCnt="0"/>
      <dgm:spPr/>
    </dgm:pt>
    <dgm:pt modelId="{A60E8B29-3A41-41E6-92ED-087DF974D6A6}" type="pres">
      <dgm:prSet presAssocID="{0271F4F0-5F5A-47C3-B389-0A268DAC8A8F}" presName="parentText" presStyleLbl="node1" presStyleIdx="1" presStyleCnt="4" custScaleX="322220" custScaleY="37952" custLinFactX="12518" custLinFactNeighborX="100000" custLinFactNeighborY="-428">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pt>
    <dgm:pt modelId="{2F2F68BE-C28B-4D93-AB40-F2BA188B62C6}" type="pres">
      <dgm:prSet presAssocID="{48EC9D48-B447-420E-8D76-417C0F1F1CD4}" presName="linNode" presStyleCnt="0"/>
      <dgm:spPr/>
    </dgm:pt>
    <dgm:pt modelId="{3364F820-B13F-496A-8388-7D4ADED4386F}" type="pres">
      <dgm:prSet presAssocID="{48EC9D48-B447-420E-8D76-417C0F1F1CD4}" presName="parentText" presStyleLbl="node1" presStyleIdx="2" presStyleCnt="4" custScaleX="322220" custScaleY="37952" custLinFactX="12518" custLinFactNeighborX="100000" custLinFactNeighborY="-809">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6C45377D-665B-4B32-8E82-93D7AAB20CBE}" type="pres">
      <dgm:prSet presAssocID="{320F60E1-FB82-4791-B46B-C5644EE3822A}" presName="sp" presStyleCnt="0"/>
      <dgm:spPr/>
    </dgm:pt>
    <dgm:pt modelId="{7863A837-824B-4A6B-B523-4FC50ACEEF41}" type="pres">
      <dgm:prSet presAssocID="{09BA1F44-AC19-4253-B684-D50C539E60F2}" presName="linNode" presStyleCnt="0"/>
      <dgm:spPr/>
    </dgm:pt>
    <dgm:pt modelId="{D91B0B47-F3B7-4737-BE5C-BB3F0115C9EB}" type="pres">
      <dgm:prSet presAssocID="{09BA1F44-AC19-4253-B684-D50C539E60F2}" presName="parentText" presStyleLbl="node1" presStyleIdx="3" presStyleCnt="4" custScaleX="322220" custScaleY="37952" custLinFactX="12518" custLinFactNeighborX="100000" custLinFactNeighborY="-1190">
        <dgm:presLayoutVars>
          <dgm:chMax val="1"/>
          <dgm:bulletEnabled val="1"/>
        </dgm:presLayoutVars>
      </dgm:prSet>
      <dgm:spPr>
        <a:prstGeom prst="ellipse">
          <a:avLst/>
        </a:prstGeom>
      </dgm:spPr>
      <dgm:t>
        <a:bodyPr/>
        <a:lstStyle/>
        <a:p>
          <a:endParaRPr lang="en-US"/>
        </a:p>
      </dgm:t>
    </dgm:pt>
    <dgm:pt modelId="{F54CC983-2FE2-4D0A-B507-72F8DDB1CE8B}" type="pres">
      <dgm:prSet presAssocID="{09BA1F44-AC19-4253-B684-D50C539E60F2}" presName="descendantText" presStyleLbl="alignAccFollowNode1" presStyleIdx="3"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Lst>
  <dgm:cxnLst>
    <dgm:cxn modelId="{D7F285A4-2CC9-4B8F-9E83-A4E7F18627EE}" type="presOf" srcId="{99B877B8-CEBA-47B2-AA4F-B6ED659DFB7F}" destId="{193D7722-BC70-46AA-A506-3DB4A98F9308}"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2079ACA8-BEC8-458A-BA80-F937C8BEAA02}" type="presOf" srcId="{6E265761-6ED8-4B00-AFCC-DD3BC9B2A0E6}" destId="{D12A3826-2E3C-4C07-A727-88547A37A6F8}" srcOrd="0" destOrd="0" presId="urn:microsoft.com/office/officeart/2005/8/layout/vList5"/>
    <dgm:cxn modelId="{261B64EA-7E65-40B5-87E2-994F7930B52D}" type="presOf" srcId="{0271F4F0-5F5A-47C3-B389-0A268DAC8A8F}" destId="{A60E8B29-3A41-41E6-92ED-087DF974D6A6}" srcOrd="0" destOrd="0" presId="urn:microsoft.com/office/officeart/2005/8/layout/vList5"/>
    <dgm:cxn modelId="{EF11C0DD-2E1E-41D2-83D5-B7C56AAFD985}" type="presOf" srcId="{2F9F6499-8A87-4895-8D43-E581613B5309}" destId="{9E87D3F1-4C62-44C2-839D-F5FF792F807F}" srcOrd="0" destOrd="0" presId="urn:microsoft.com/office/officeart/2005/8/layout/vList5"/>
    <dgm:cxn modelId="{670ABF14-9F17-41C0-8C5B-0B400DBA5577}" type="presOf" srcId="{09BA1F44-AC19-4253-B684-D50C539E60F2}" destId="{D91B0B47-F3B7-4737-BE5C-BB3F0115C9EB}" srcOrd="0" destOrd="0" presId="urn:microsoft.com/office/officeart/2005/8/layout/vList5"/>
    <dgm:cxn modelId="{26A47242-D3B4-440F-BEAD-ED7CAB2A73E5}" type="presOf" srcId="{0FD701EF-133B-4419-B24C-01EBE51D468D}" destId="{F54CC983-2FE2-4D0A-B507-72F8DDB1CE8B}" srcOrd="0" destOrd="1" presId="urn:microsoft.com/office/officeart/2005/8/layout/vList5"/>
    <dgm:cxn modelId="{B41F2B84-7419-478C-82ED-9493339403D8}" srcId="{EEDD4474-5105-4572-B94F-B4F5E4782FD6}" destId="{48EC9D48-B447-420E-8D76-417C0F1F1CD4}" srcOrd="2" destOrd="0" parTransId="{B05FBB73-44A5-4F18-846C-7EA77CBAC763}" sibTransId="{320F60E1-FB82-4791-B46B-C5644EE3822A}"/>
    <dgm:cxn modelId="{F7E145CD-E84A-4EEF-B7BE-5B2089C074DC}" type="presOf" srcId="{0F949D85-0C1B-430B-A97C-02CE9D3DE72A}" destId="{F54CC983-2FE2-4D0A-B507-72F8DDB1CE8B}" srcOrd="0" destOrd="0" presId="urn:microsoft.com/office/officeart/2005/8/layout/vList5"/>
    <dgm:cxn modelId="{D1624B4E-FCEA-4785-9064-904C735ACA86}" srcId="{2F9F6499-8A87-4895-8D43-E581613B5309}" destId="{99B877B8-CEBA-47B2-AA4F-B6ED659DFB7F}" srcOrd="0" destOrd="0" parTransId="{1184EA28-87DB-4EC7-A57A-64384041F7CF}" sibTransId="{7220D579-BC7E-48B4-ABD2-8DF515E1294B}"/>
    <dgm:cxn modelId="{AF706A1B-478C-4FA5-803A-8094F1380DA7}" srcId="{2F9F6499-8A87-4895-8D43-E581613B5309}" destId="{05EA1A38-7507-4D3A-B7D7-780E37691678}" srcOrd="1" destOrd="0" parTransId="{9FDCAB51-2BA0-473A-A302-903F69433D51}" sibTransId="{21972E05-1B9D-40BC-8269-07B5B13B8A73}"/>
    <dgm:cxn modelId="{15D08895-7EA8-47F0-90B7-5E57D9A7FA6E}" srcId="{B44B4F92-697B-47A8-A203-7E3E66A70CA3}" destId="{75848657-B847-4A77-B75C-9F60BEEE51B5}" srcOrd="0" destOrd="0" parTransId="{282E8DE3-FB3C-47D0-8E1E-BEB09A05204B}" sibTransId="{91F7372F-D595-420A-BE1B-AB10CC3D556E}"/>
    <dgm:cxn modelId="{AF4979D7-B9E8-41BF-8208-96C751FE6E1C}" srcId="{09BA1F44-AC19-4253-B684-D50C539E60F2}" destId="{0FD701EF-133B-4419-B24C-01EBE51D468D}" srcOrd="1" destOrd="0" parTransId="{EE6C7F1F-255F-470D-B17E-3E5C3E8108D7}" sibTransId="{AEC8AAF0-0D4F-4C3D-A721-DD903385897B}"/>
    <dgm:cxn modelId="{710EBB82-297A-4877-8B14-D028A5F1FF02}" type="presOf" srcId="{05EA1A38-7507-4D3A-B7D7-780E37691678}" destId="{193D7722-BC70-46AA-A506-3DB4A98F9308}" srcOrd="0" destOrd="1" presId="urn:microsoft.com/office/officeart/2005/8/layout/vList5"/>
    <dgm:cxn modelId="{1FB3DF05-0078-43F7-9587-D5CE3906930C}" srcId="{09BA1F44-AC19-4253-B684-D50C539E60F2}" destId="{0F949D85-0C1B-430B-A97C-02CE9D3DE72A}" srcOrd="0" destOrd="0" parTransId="{F9336465-AA63-4BB4-9D25-9AD362C0C9FD}" sibTransId="{AB715BA5-6AEB-43F5-8643-3E3539E29A61}"/>
    <dgm:cxn modelId="{00F9A609-992F-4266-9D44-993491D94802}" type="presOf" srcId="{75848657-B847-4A77-B75C-9F60BEEE51B5}" destId="{B8C87BA3-2339-4CFC-B0F3-582D7C37476C}" srcOrd="0" destOrd="1" presId="urn:microsoft.com/office/officeart/2005/8/layout/vList5"/>
    <dgm:cxn modelId="{69A7597D-2B65-4DA2-8FC4-495C8676B465}" srcId="{48EC9D48-B447-420E-8D76-417C0F1F1CD4}" destId="{B44B4F92-697B-47A8-A203-7E3E66A70CA3}" srcOrd="0" destOrd="0" parTransId="{3C1D84FF-3019-4EEC-84EE-12F53C6F92D7}" sibTransId="{32C13B34-2AED-48BD-952A-01E8A856D85A}"/>
    <dgm:cxn modelId="{F8CBA6F9-822E-483E-B30D-9556285AF41F}" type="presOf" srcId="{B44B4F92-697B-47A8-A203-7E3E66A70CA3}" destId="{B8C87BA3-2339-4CFC-B0F3-582D7C37476C}" srcOrd="0" destOrd="0" presId="urn:microsoft.com/office/officeart/2005/8/layout/vList5"/>
    <dgm:cxn modelId="{4917354A-09CC-414A-8825-F6D5D08BFE55}" srcId="{EEDD4474-5105-4572-B94F-B4F5E4782FD6}" destId="{09BA1F44-AC19-4253-B684-D50C539E60F2}" srcOrd="3" destOrd="0" parTransId="{BFB4838E-67DF-49BD-834E-4A881DAE94C2}" sibTransId="{2A1C411B-5511-4882-BFB9-3A75776FF245}"/>
    <dgm:cxn modelId="{456273A8-06BA-4D36-BC91-3F0E142347BC}" type="presOf" srcId="{EEDD4474-5105-4572-B94F-B4F5E4782FD6}" destId="{65C10D57-AE46-48A6-9842-DE26D8A0E0B1}" srcOrd="0" destOrd="0" presId="urn:microsoft.com/office/officeart/2005/8/layout/vList5"/>
    <dgm:cxn modelId="{8FD5E510-8583-423C-A869-3680BD377554}" srcId="{0271F4F0-5F5A-47C3-B389-0A268DAC8A8F}" destId="{6E265761-6ED8-4B00-AFCC-DD3BC9B2A0E6}" srcOrd="0" destOrd="0" parTransId="{85680AB6-5036-43F7-B88B-07D38C7CC8FC}" sibTransId="{A2131EA3-16AF-46F1-B299-12B3BBD74613}"/>
    <dgm:cxn modelId="{1C881718-27A4-4488-956D-7A8CCAEBAFA4}" type="presOf" srcId="{48EC9D48-B447-420E-8D76-417C0F1F1CD4}" destId="{3364F820-B13F-496A-8388-7D4ADED4386F}" srcOrd="0" destOrd="0" presId="urn:microsoft.com/office/officeart/2005/8/layout/vList5"/>
    <dgm:cxn modelId="{817213B6-C95C-4C1D-A93D-DFCF721D3032}" srcId="{EEDD4474-5105-4572-B94F-B4F5E4782FD6}" destId="{0271F4F0-5F5A-47C3-B389-0A268DAC8A8F}" srcOrd="1" destOrd="0" parTransId="{B813AACA-9F16-49A8-9E63-661611B26DE3}" sibTransId="{38D60B73-0A26-40D5-B734-2D9E6C83CE35}"/>
    <dgm:cxn modelId="{3D5B893B-8A8C-4DAD-AABC-B232A4B29EAE}" type="presParOf" srcId="{65C10D57-AE46-48A6-9842-DE26D8A0E0B1}" destId="{5474B167-69C0-4A98-A5AE-46F0EFFD5FF5}" srcOrd="0" destOrd="0" presId="urn:microsoft.com/office/officeart/2005/8/layout/vList5"/>
    <dgm:cxn modelId="{3EE65C74-2CDF-461E-9216-3D675672F175}" type="presParOf" srcId="{5474B167-69C0-4A98-A5AE-46F0EFFD5FF5}" destId="{9E87D3F1-4C62-44C2-839D-F5FF792F807F}" srcOrd="0" destOrd="0" presId="urn:microsoft.com/office/officeart/2005/8/layout/vList5"/>
    <dgm:cxn modelId="{2629A5F6-11E1-4AEA-83E7-ACBFECD2E463}" type="presParOf" srcId="{5474B167-69C0-4A98-A5AE-46F0EFFD5FF5}" destId="{193D7722-BC70-46AA-A506-3DB4A98F9308}" srcOrd="1" destOrd="0" presId="urn:microsoft.com/office/officeart/2005/8/layout/vList5"/>
    <dgm:cxn modelId="{971F8680-B371-4A4C-A8A6-36F944081296}" type="presParOf" srcId="{65C10D57-AE46-48A6-9842-DE26D8A0E0B1}" destId="{0402F198-01DE-4387-8861-BED7BC71E74D}" srcOrd="1" destOrd="0" presId="urn:microsoft.com/office/officeart/2005/8/layout/vList5"/>
    <dgm:cxn modelId="{A0A7F2D1-5D25-49AE-BAEC-18FB7043C934}" type="presParOf" srcId="{65C10D57-AE46-48A6-9842-DE26D8A0E0B1}" destId="{0D507EBB-1CE4-4569-A615-7B867D686189}" srcOrd="2" destOrd="0" presId="urn:microsoft.com/office/officeart/2005/8/layout/vList5"/>
    <dgm:cxn modelId="{10CE1512-7A55-45A3-B943-214DEAB3C239}" type="presParOf" srcId="{0D507EBB-1CE4-4569-A615-7B867D686189}" destId="{A60E8B29-3A41-41E6-92ED-087DF974D6A6}" srcOrd="0" destOrd="0" presId="urn:microsoft.com/office/officeart/2005/8/layout/vList5"/>
    <dgm:cxn modelId="{92ECFBF6-1521-4A5E-A1C9-1BB6DE4FE256}" type="presParOf" srcId="{0D507EBB-1CE4-4569-A615-7B867D686189}" destId="{D12A3826-2E3C-4C07-A727-88547A37A6F8}" srcOrd="1" destOrd="0" presId="urn:microsoft.com/office/officeart/2005/8/layout/vList5"/>
    <dgm:cxn modelId="{11EA7FE0-8FE7-4B9B-95FD-1286E67BE8A8}" type="presParOf" srcId="{65C10D57-AE46-48A6-9842-DE26D8A0E0B1}" destId="{C0B75B6E-1394-4A93-8E4F-271E63A6A3DE}" srcOrd="3" destOrd="0" presId="urn:microsoft.com/office/officeart/2005/8/layout/vList5"/>
    <dgm:cxn modelId="{C7477F0B-0809-4E64-A458-A87A22D39C8B}" type="presParOf" srcId="{65C10D57-AE46-48A6-9842-DE26D8A0E0B1}" destId="{2F2F68BE-C28B-4D93-AB40-F2BA188B62C6}" srcOrd="4" destOrd="0" presId="urn:microsoft.com/office/officeart/2005/8/layout/vList5"/>
    <dgm:cxn modelId="{EB1CC372-9F99-4A66-9027-6EE7A933493F}" type="presParOf" srcId="{2F2F68BE-C28B-4D93-AB40-F2BA188B62C6}" destId="{3364F820-B13F-496A-8388-7D4ADED4386F}" srcOrd="0" destOrd="0" presId="urn:microsoft.com/office/officeart/2005/8/layout/vList5"/>
    <dgm:cxn modelId="{6F06CEFF-4742-419F-9107-41A34B68762F}" type="presParOf" srcId="{2F2F68BE-C28B-4D93-AB40-F2BA188B62C6}" destId="{B8C87BA3-2339-4CFC-B0F3-582D7C37476C}" srcOrd="1" destOrd="0" presId="urn:microsoft.com/office/officeart/2005/8/layout/vList5"/>
    <dgm:cxn modelId="{9DED98E5-3897-496B-BA1A-4DFA0F2E213E}" type="presParOf" srcId="{65C10D57-AE46-48A6-9842-DE26D8A0E0B1}" destId="{6C45377D-665B-4B32-8E82-93D7AAB20CBE}" srcOrd="5" destOrd="0" presId="urn:microsoft.com/office/officeart/2005/8/layout/vList5"/>
    <dgm:cxn modelId="{E57BACAA-44CE-4099-8B98-D86C4DC20995}" type="presParOf" srcId="{65C10D57-AE46-48A6-9842-DE26D8A0E0B1}" destId="{7863A837-824B-4A6B-B523-4FC50ACEEF41}" srcOrd="6" destOrd="0" presId="urn:microsoft.com/office/officeart/2005/8/layout/vList5"/>
    <dgm:cxn modelId="{2FEFB0E8-E6EB-4DBC-9FF3-B595E8F6C2A7}" type="presParOf" srcId="{7863A837-824B-4A6B-B523-4FC50ACEEF41}" destId="{D91B0B47-F3B7-4737-BE5C-BB3F0115C9EB}" srcOrd="0" destOrd="0" presId="urn:microsoft.com/office/officeart/2005/8/layout/vList5"/>
    <dgm:cxn modelId="{9CD0A61A-5FE0-40F8-9878-D73A559BCE0D}" type="presParOf" srcId="{7863A837-824B-4A6B-B523-4FC50ACEEF41}" destId="{F54CC983-2FE2-4D0A-B507-72F8DDB1CE8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D7722-BC70-46AA-A506-3DB4A98F9308}">
      <dsp:nvSpPr>
        <dsp:cNvPr id="0" name=""/>
        <dsp:cNvSpPr/>
      </dsp:nvSpPr>
      <dsp:spPr>
        <a:xfrm rot="5400000">
          <a:off x="3351707" y="-2952421"/>
          <a:ext cx="1187626" cy="7097365"/>
        </a:xfrm>
        <a:prstGeom prst="snip2DiagRect">
          <a:avLst/>
        </a:prstGeom>
        <a:solidFill>
          <a:srgbClr val="C00000">
            <a:alpha val="90000"/>
          </a:srgb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Consider the </a:t>
          </a:r>
          <a:r>
            <a:rPr lang="en-US" sz="2400" kern="1200" baseline="0" dirty="0" smtClean="0">
              <a:solidFill>
                <a:schemeClr val="bg1"/>
              </a:solidFill>
            </a:rPr>
            <a:t>$5,000 deductible plan</a:t>
          </a:r>
          <a:endParaRPr lang="en-US" sz="1800" i="1" kern="1200" dirty="0">
            <a:solidFill>
              <a:schemeClr val="bg1"/>
            </a:solidFill>
          </a:endParaRPr>
        </a:p>
        <a:p>
          <a:pPr marL="914400" lvl="1" indent="-914400" algn="l" defTabSz="1066800">
            <a:lnSpc>
              <a:spcPct val="90000"/>
            </a:lnSpc>
            <a:spcBef>
              <a:spcPct val="0"/>
            </a:spcBef>
            <a:spcAft>
              <a:spcPct val="15000"/>
            </a:spcAft>
            <a:buChar char="••"/>
          </a:pPr>
          <a:r>
            <a:rPr lang="en-US" sz="2400" kern="1200" baseline="0" dirty="0" smtClean="0">
              <a:solidFill>
                <a:schemeClr val="bg1"/>
              </a:solidFill>
            </a:rPr>
            <a:t>—</a:t>
          </a:r>
          <a:r>
            <a:rPr lang="en-US" sz="1800" i="1" kern="1200" baseline="0" dirty="0" smtClean="0">
              <a:solidFill>
                <a:schemeClr val="bg1"/>
              </a:solidFill>
            </a:rPr>
            <a:t>lower premiums and preventive care covered at 100%</a:t>
          </a:r>
          <a:endParaRPr lang="en-US" sz="1800" i="1" kern="1200" dirty="0">
            <a:solidFill>
              <a:schemeClr val="bg1"/>
            </a:solidFill>
          </a:endParaRPr>
        </a:p>
      </dsp:txBody>
      <dsp:txXfrm rot="-5400000">
        <a:off x="495809" y="101419"/>
        <a:ext cx="6899423" cy="989684"/>
      </dsp:txXfrm>
    </dsp:sp>
    <dsp:sp modelId="{9E87D3F1-4C62-44C2-839D-F5FF792F807F}">
      <dsp:nvSpPr>
        <dsp:cNvPr id="0" name=""/>
        <dsp:cNvSpPr/>
      </dsp:nvSpPr>
      <dsp:spPr>
        <a:xfrm>
          <a:off x="533399" y="152392"/>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1</a:t>
          </a:r>
          <a:endParaRPr lang="en-US" sz="3500" kern="1200" dirty="0">
            <a:solidFill>
              <a:schemeClr val="bg1">
                <a:lumMod val="50000"/>
              </a:schemeClr>
            </a:solidFill>
          </a:endParaRPr>
        </a:p>
      </dsp:txBody>
      <dsp:txXfrm>
        <a:off x="665302" y="282077"/>
        <a:ext cx="636886" cy="626174"/>
      </dsp:txXfrm>
    </dsp:sp>
    <dsp:sp modelId="{D12A3826-2E3C-4C07-A727-88547A37A6F8}">
      <dsp:nvSpPr>
        <dsp:cNvPr id="0" name=""/>
        <dsp:cNvSpPr/>
      </dsp:nvSpPr>
      <dsp:spPr>
        <a:xfrm rot="5400000">
          <a:off x="3351707" y="-1648128"/>
          <a:ext cx="1187626" cy="7097365"/>
        </a:xfrm>
        <a:prstGeom prst="snip2DiagRect">
          <a:avLst/>
        </a:prstGeom>
        <a:solidFill>
          <a:schemeClr val="tx2">
            <a:alpha val="9000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ts val="0"/>
            </a:spcAft>
            <a:buChar char="••"/>
          </a:pPr>
          <a:r>
            <a:rPr lang="en-US" sz="2400" kern="1200" dirty="0" smtClean="0">
              <a:solidFill>
                <a:schemeClr val="bg1"/>
              </a:solidFill>
            </a:rPr>
            <a:t>Create and maintain HSA for future or unanticipated events </a:t>
          </a:r>
          <a:r>
            <a:rPr lang="en-US" sz="2400" kern="1200" baseline="0" dirty="0" smtClean="0">
              <a:solidFill>
                <a:schemeClr val="bg1"/>
              </a:solidFill>
            </a:rPr>
            <a:t>— </a:t>
          </a:r>
          <a:r>
            <a:rPr lang="en-US" sz="1800" i="1" kern="1200" baseline="0" dirty="0" smtClean="0">
              <a:solidFill>
                <a:schemeClr val="bg1"/>
              </a:solidFill>
            </a:rPr>
            <a:t>save tax free now for future medical care; unused balance rolls over from year to year</a:t>
          </a:r>
          <a:r>
            <a:rPr lang="en-US" sz="1800" i="1" kern="1200" dirty="0" smtClean="0">
              <a:solidFill>
                <a:schemeClr val="bg1"/>
              </a:solidFill>
            </a:rPr>
            <a:t> </a:t>
          </a:r>
          <a:endParaRPr lang="en-US" sz="1800" i="1" kern="1200" dirty="0">
            <a:solidFill>
              <a:schemeClr val="bg1"/>
            </a:solidFill>
          </a:endParaRPr>
        </a:p>
      </dsp:txBody>
      <dsp:txXfrm rot="-5400000">
        <a:off x="495809" y="1405712"/>
        <a:ext cx="6899423" cy="989684"/>
      </dsp:txXfrm>
    </dsp:sp>
    <dsp:sp modelId="{A60E8B29-3A41-41E6-92ED-087DF974D6A6}">
      <dsp:nvSpPr>
        <dsp:cNvPr id="0" name=""/>
        <dsp:cNvSpPr/>
      </dsp:nvSpPr>
      <dsp:spPr>
        <a:xfrm>
          <a:off x="533399" y="1447794"/>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2</a:t>
          </a:r>
          <a:endParaRPr lang="en-US" sz="3500" kern="1200" dirty="0">
            <a:solidFill>
              <a:schemeClr val="bg1">
                <a:lumMod val="50000"/>
              </a:schemeClr>
            </a:solidFill>
          </a:endParaRPr>
        </a:p>
      </dsp:txBody>
      <dsp:txXfrm>
        <a:off x="665302" y="1577479"/>
        <a:ext cx="636886" cy="626174"/>
      </dsp:txXfrm>
    </dsp:sp>
    <dsp:sp modelId="{B8C87BA3-2339-4CFC-B0F3-582D7C37476C}">
      <dsp:nvSpPr>
        <dsp:cNvPr id="0" name=""/>
        <dsp:cNvSpPr/>
      </dsp:nvSpPr>
      <dsp:spPr>
        <a:xfrm rot="5400000">
          <a:off x="3351707" y="-343836"/>
          <a:ext cx="1187626" cy="7097365"/>
        </a:xfrm>
        <a:prstGeom prst="snip2DiagRect">
          <a:avLst/>
        </a:prstGeom>
        <a:solidFill>
          <a:srgbClr val="C00000">
            <a:alpha val="90000"/>
          </a:srgb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smtClean="0">
              <a:solidFill>
                <a:schemeClr val="bg1"/>
              </a:solidFill>
            </a:rPr>
            <a:t>Participate in Wellpower to maintain health </a:t>
          </a:r>
          <a:r>
            <a:rPr lang="en-US" sz="2400" kern="1200" baseline="0" smtClean="0">
              <a:solidFill>
                <a:schemeClr val="bg1"/>
              </a:solidFill>
            </a:rPr>
            <a:t>— </a:t>
          </a:r>
          <a:r>
            <a:rPr lang="en-US" sz="1800" i="1" kern="1200" baseline="0" smtClean="0">
              <a:solidFill>
                <a:schemeClr val="bg1"/>
              </a:solidFill>
            </a:rPr>
            <a:t>free to benefit-eligible faculty &amp; staff; earn rewards</a:t>
          </a:r>
          <a:endParaRPr lang="en-US" sz="1800" i="1" kern="1200" dirty="0">
            <a:solidFill>
              <a:schemeClr val="bg1"/>
            </a:solidFill>
          </a:endParaRPr>
        </a:p>
      </dsp:txBody>
      <dsp:txXfrm rot="-5400000">
        <a:off x="495809" y="2710004"/>
        <a:ext cx="6899423" cy="989684"/>
      </dsp:txXfrm>
    </dsp:sp>
    <dsp:sp modelId="{3364F820-B13F-496A-8388-7D4ADED4386F}">
      <dsp:nvSpPr>
        <dsp:cNvPr id="0" name=""/>
        <dsp:cNvSpPr/>
      </dsp:nvSpPr>
      <dsp:spPr>
        <a:xfrm>
          <a:off x="533399" y="2743197"/>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3</a:t>
          </a:r>
          <a:endParaRPr lang="en-US" sz="3500" kern="1200" dirty="0">
            <a:solidFill>
              <a:schemeClr val="bg1">
                <a:lumMod val="50000"/>
              </a:schemeClr>
            </a:solidFill>
          </a:endParaRPr>
        </a:p>
      </dsp:txBody>
      <dsp:txXfrm>
        <a:off x="665302" y="2872882"/>
        <a:ext cx="636886" cy="626174"/>
      </dsp:txXfrm>
    </dsp:sp>
    <dsp:sp modelId="{F54CC983-2FE2-4D0A-B507-72F8DDB1CE8B}">
      <dsp:nvSpPr>
        <dsp:cNvPr id="0" name=""/>
        <dsp:cNvSpPr/>
      </dsp:nvSpPr>
      <dsp:spPr>
        <a:xfrm rot="5400000">
          <a:off x="3351707" y="960456"/>
          <a:ext cx="1187626" cy="7097365"/>
        </a:xfrm>
        <a:prstGeom prst="snip2DiagRect">
          <a:avLst/>
        </a:prstGeom>
        <a:solidFill>
          <a:schemeClr val="tx2">
            <a:alpha val="9000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smtClean="0">
              <a:solidFill>
                <a:schemeClr val="bg1"/>
              </a:solidFill>
            </a:rPr>
            <a:t>Complete recommended preventive care screenings </a:t>
          </a:r>
          <a:r>
            <a:rPr lang="en-US" sz="2400" kern="1200" baseline="0" smtClean="0">
              <a:solidFill>
                <a:schemeClr val="bg1"/>
              </a:solidFill>
            </a:rPr>
            <a:t>— </a:t>
          </a:r>
          <a:r>
            <a:rPr lang="en-US" sz="1800" i="1" kern="1200" baseline="0" smtClean="0">
              <a:solidFill>
                <a:schemeClr val="bg1"/>
              </a:solidFill>
            </a:rPr>
            <a:t>covered at 100%; free onsite biometric screening provided once per year</a:t>
          </a:r>
          <a:endParaRPr lang="en-US" sz="1800" i="1" kern="1200" dirty="0">
            <a:solidFill>
              <a:schemeClr val="bg1"/>
            </a:solidFill>
          </a:endParaRPr>
        </a:p>
      </dsp:txBody>
      <dsp:txXfrm rot="-5400000">
        <a:off x="495809" y="4014296"/>
        <a:ext cx="6899423" cy="989684"/>
      </dsp:txXfrm>
    </dsp:sp>
    <dsp:sp modelId="{D91B0B47-F3B7-4737-BE5C-BB3F0115C9EB}">
      <dsp:nvSpPr>
        <dsp:cNvPr id="0" name=""/>
        <dsp:cNvSpPr/>
      </dsp:nvSpPr>
      <dsp:spPr>
        <a:xfrm>
          <a:off x="533399" y="4038600"/>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4</a:t>
          </a:r>
          <a:endParaRPr lang="en-US" sz="3500" kern="1200" dirty="0">
            <a:solidFill>
              <a:schemeClr val="bg1">
                <a:lumMod val="50000"/>
              </a:schemeClr>
            </a:solidFill>
          </a:endParaRPr>
        </a:p>
      </dsp:txBody>
      <dsp:txXfrm>
        <a:off x="665302" y="4168285"/>
        <a:ext cx="636886" cy="626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D7722-BC70-46AA-A506-3DB4A98F9308}">
      <dsp:nvSpPr>
        <dsp:cNvPr id="0" name=""/>
        <dsp:cNvSpPr/>
      </dsp:nvSpPr>
      <dsp:spPr>
        <a:xfrm rot="5400000">
          <a:off x="3351707" y="-2952421"/>
          <a:ext cx="1187626" cy="7097365"/>
        </a:xfrm>
        <a:prstGeom prst="snip2DiagRect">
          <a:avLst/>
        </a:prstGeom>
        <a:solidFill>
          <a:srgbClr val="C00000">
            <a:alpha val="90000"/>
          </a:srgb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Consider the $2,000 deductible plan</a:t>
          </a:r>
          <a:endParaRPr lang="en-US" sz="1800" i="1" kern="1200" dirty="0">
            <a:solidFill>
              <a:schemeClr val="bg1"/>
            </a:solidFill>
          </a:endParaRPr>
        </a:p>
        <a:p>
          <a:pPr marL="914400" lvl="1" indent="-914400" algn="l" defTabSz="800100">
            <a:lnSpc>
              <a:spcPct val="90000"/>
            </a:lnSpc>
            <a:spcBef>
              <a:spcPct val="0"/>
            </a:spcBef>
            <a:spcAft>
              <a:spcPct val="15000"/>
            </a:spcAft>
            <a:buChar char="••"/>
          </a:pPr>
          <a:r>
            <a:rPr lang="en-US" sz="1800" kern="1200" baseline="0" dirty="0" smtClean="0">
              <a:solidFill>
                <a:schemeClr val="bg1"/>
              </a:solidFill>
            </a:rPr>
            <a:t>—</a:t>
          </a:r>
          <a:r>
            <a:rPr lang="en-US" sz="1800" i="1" kern="1200" baseline="0" dirty="0" err="1" smtClean="0">
              <a:solidFill>
                <a:schemeClr val="bg1"/>
              </a:solidFill>
            </a:rPr>
            <a:t>copays</a:t>
          </a:r>
          <a:r>
            <a:rPr lang="en-US" sz="1800" i="1" kern="1200" baseline="0" dirty="0" smtClean="0">
              <a:solidFill>
                <a:schemeClr val="bg1"/>
              </a:solidFill>
            </a:rPr>
            <a:t> apply for monthly non-preventive care physician office visits and medications</a:t>
          </a:r>
          <a:endParaRPr lang="en-US" sz="1800" i="1" kern="1200" dirty="0">
            <a:solidFill>
              <a:schemeClr val="bg1"/>
            </a:solidFill>
          </a:endParaRPr>
        </a:p>
      </dsp:txBody>
      <dsp:txXfrm rot="-5400000">
        <a:off x="495809" y="101419"/>
        <a:ext cx="6899423" cy="989684"/>
      </dsp:txXfrm>
    </dsp:sp>
    <dsp:sp modelId="{9E87D3F1-4C62-44C2-839D-F5FF792F807F}">
      <dsp:nvSpPr>
        <dsp:cNvPr id="0" name=""/>
        <dsp:cNvSpPr/>
      </dsp:nvSpPr>
      <dsp:spPr>
        <a:xfrm>
          <a:off x="533399" y="152392"/>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1</a:t>
          </a:r>
          <a:endParaRPr lang="en-US" sz="3500" kern="1200" dirty="0">
            <a:solidFill>
              <a:schemeClr val="bg1">
                <a:lumMod val="50000"/>
              </a:schemeClr>
            </a:solidFill>
          </a:endParaRPr>
        </a:p>
      </dsp:txBody>
      <dsp:txXfrm>
        <a:off x="665302" y="282077"/>
        <a:ext cx="636886" cy="626174"/>
      </dsp:txXfrm>
    </dsp:sp>
    <dsp:sp modelId="{D12A3826-2E3C-4C07-A727-88547A37A6F8}">
      <dsp:nvSpPr>
        <dsp:cNvPr id="0" name=""/>
        <dsp:cNvSpPr/>
      </dsp:nvSpPr>
      <dsp:spPr>
        <a:xfrm rot="5400000">
          <a:off x="3351707" y="-1648128"/>
          <a:ext cx="1187626" cy="7097365"/>
        </a:xfrm>
        <a:prstGeom prst="snip2DiagRect">
          <a:avLst/>
        </a:prstGeom>
        <a:solidFill>
          <a:schemeClr val="tx2">
            <a:alpha val="9000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Contribute to a Flexible Spending Account (FSA) to cover office visits and medications </a:t>
          </a:r>
          <a:r>
            <a:rPr lang="en-US" sz="2400" kern="1200" baseline="0" dirty="0" smtClean="0">
              <a:solidFill>
                <a:schemeClr val="bg1"/>
              </a:solidFill>
            </a:rPr>
            <a:t>— </a:t>
          </a:r>
          <a:r>
            <a:rPr lang="en-US" sz="1800" i="1" kern="1200" baseline="0" dirty="0" smtClean="0">
              <a:solidFill>
                <a:schemeClr val="bg1"/>
              </a:solidFill>
            </a:rPr>
            <a:t>save tax free for medical care during the plan year</a:t>
          </a:r>
          <a:r>
            <a:rPr lang="en-US" sz="1800" i="1" kern="1200" dirty="0" smtClean="0">
              <a:solidFill>
                <a:schemeClr val="bg1"/>
              </a:solidFill>
            </a:rPr>
            <a:t> </a:t>
          </a:r>
          <a:endParaRPr lang="en-US" sz="1800" i="1" kern="1200" dirty="0">
            <a:solidFill>
              <a:schemeClr val="bg1"/>
            </a:solidFill>
          </a:endParaRPr>
        </a:p>
      </dsp:txBody>
      <dsp:txXfrm rot="-5400000">
        <a:off x="495809" y="1405712"/>
        <a:ext cx="6899423" cy="989684"/>
      </dsp:txXfrm>
    </dsp:sp>
    <dsp:sp modelId="{A60E8B29-3A41-41E6-92ED-087DF974D6A6}">
      <dsp:nvSpPr>
        <dsp:cNvPr id="0" name=""/>
        <dsp:cNvSpPr/>
      </dsp:nvSpPr>
      <dsp:spPr>
        <a:xfrm>
          <a:off x="533399" y="1447794"/>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2</a:t>
          </a:r>
          <a:endParaRPr lang="en-US" sz="3500" kern="1200" dirty="0">
            <a:solidFill>
              <a:schemeClr val="bg1">
                <a:lumMod val="50000"/>
              </a:schemeClr>
            </a:solidFill>
          </a:endParaRPr>
        </a:p>
      </dsp:txBody>
      <dsp:txXfrm>
        <a:off x="665302" y="1577479"/>
        <a:ext cx="636886" cy="626174"/>
      </dsp:txXfrm>
    </dsp:sp>
    <dsp:sp modelId="{B8C87BA3-2339-4CFC-B0F3-582D7C37476C}">
      <dsp:nvSpPr>
        <dsp:cNvPr id="0" name=""/>
        <dsp:cNvSpPr/>
      </dsp:nvSpPr>
      <dsp:spPr>
        <a:xfrm rot="5400000">
          <a:off x="3351707" y="-343836"/>
          <a:ext cx="1187626" cy="7097365"/>
        </a:xfrm>
        <a:prstGeom prst="snip2DiagRect">
          <a:avLst/>
        </a:prstGeom>
        <a:solidFill>
          <a:srgbClr val="C00000">
            <a:alpha val="90000"/>
          </a:srgb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Apply to the next Naturally Slim Healthy Lifestyles Class </a:t>
          </a:r>
          <a:r>
            <a:rPr lang="en-US" sz="2400" kern="1200" baseline="0" dirty="0" smtClean="0">
              <a:solidFill>
                <a:schemeClr val="bg1"/>
              </a:solidFill>
            </a:rPr>
            <a:t>— </a:t>
          </a:r>
          <a:r>
            <a:rPr lang="en-US" sz="1800" i="1" kern="1200" baseline="0" dirty="0" smtClean="0">
              <a:solidFill>
                <a:schemeClr val="bg1"/>
              </a:solidFill>
            </a:rPr>
            <a:t>class is aimed at reducing risk factors for heart disease, including high cholesterol</a:t>
          </a:r>
          <a:endParaRPr lang="en-US" sz="1800" i="1" kern="1200" dirty="0">
            <a:solidFill>
              <a:schemeClr val="bg1"/>
            </a:solidFill>
          </a:endParaRPr>
        </a:p>
      </dsp:txBody>
      <dsp:txXfrm rot="-5400000">
        <a:off x="495809" y="2710004"/>
        <a:ext cx="6899423" cy="989684"/>
      </dsp:txXfrm>
    </dsp:sp>
    <dsp:sp modelId="{3364F820-B13F-496A-8388-7D4ADED4386F}">
      <dsp:nvSpPr>
        <dsp:cNvPr id="0" name=""/>
        <dsp:cNvSpPr/>
      </dsp:nvSpPr>
      <dsp:spPr>
        <a:xfrm>
          <a:off x="533399" y="2743197"/>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3</a:t>
          </a:r>
          <a:endParaRPr lang="en-US" sz="3500" kern="1200" dirty="0">
            <a:solidFill>
              <a:schemeClr val="bg1">
                <a:lumMod val="50000"/>
              </a:schemeClr>
            </a:solidFill>
          </a:endParaRPr>
        </a:p>
      </dsp:txBody>
      <dsp:txXfrm>
        <a:off x="665302" y="2872882"/>
        <a:ext cx="636886" cy="626174"/>
      </dsp:txXfrm>
    </dsp:sp>
    <dsp:sp modelId="{F54CC983-2FE2-4D0A-B507-72F8DDB1CE8B}">
      <dsp:nvSpPr>
        <dsp:cNvPr id="0" name=""/>
        <dsp:cNvSpPr/>
      </dsp:nvSpPr>
      <dsp:spPr>
        <a:xfrm rot="5400000">
          <a:off x="3351707" y="960456"/>
          <a:ext cx="1187626" cy="7097365"/>
        </a:xfrm>
        <a:prstGeom prst="snip2DiagRect">
          <a:avLst/>
        </a:prstGeom>
        <a:solidFill>
          <a:schemeClr val="tx2">
            <a:alpha val="9000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Complete recommended preventive care screenings </a:t>
          </a:r>
          <a:r>
            <a:rPr lang="en-US" sz="2400" kern="1200" baseline="0" dirty="0" smtClean="0">
              <a:solidFill>
                <a:schemeClr val="bg1"/>
              </a:solidFill>
            </a:rPr>
            <a:t>— </a:t>
          </a:r>
          <a:r>
            <a:rPr lang="en-US" sz="1800" i="1" kern="1200" baseline="0" dirty="0" smtClean="0">
              <a:solidFill>
                <a:schemeClr val="bg1"/>
              </a:solidFill>
            </a:rPr>
            <a:t>covered at 100%; free onsite biometric screening provided once per year</a:t>
          </a:r>
          <a:endParaRPr lang="en-US" sz="1800" i="1" kern="1200" dirty="0">
            <a:solidFill>
              <a:schemeClr val="bg1"/>
            </a:solidFill>
          </a:endParaRPr>
        </a:p>
      </dsp:txBody>
      <dsp:txXfrm rot="-5400000">
        <a:off x="495809" y="4014296"/>
        <a:ext cx="6899423" cy="989684"/>
      </dsp:txXfrm>
    </dsp:sp>
    <dsp:sp modelId="{D91B0B47-F3B7-4737-BE5C-BB3F0115C9EB}">
      <dsp:nvSpPr>
        <dsp:cNvPr id="0" name=""/>
        <dsp:cNvSpPr/>
      </dsp:nvSpPr>
      <dsp:spPr>
        <a:xfrm>
          <a:off x="533399" y="4038600"/>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4</a:t>
          </a:r>
          <a:endParaRPr lang="en-US" sz="3500" kern="1200" dirty="0">
            <a:solidFill>
              <a:schemeClr val="bg1">
                <a:lumMod val="50000"/>
              </a:schemeClr>
            </a:solidFill>
          </a:endParaRPr>
        </a:p>
      </dsp:txBody>
      <dsp:txXfrm>
        <a:off x="665302" y="4168285"/>
        <a:ext cx="636886" cy="626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D7722-BC70-46AA-A506-3DB4A98F9308}">
      <dsp:nvSpPr>
        <dsp:cNvPr id="0" name=""/>
        <dsp:cNvSpPr/>
      </dsp:nvSpPr>
      <dsp:spPr>
        <a:xfrm rot="5400000">
          <a:off x="3351707" y="-2952421"/>
          <a:ext cx="1187626" cy="7097365"/>
        </a:xfrm>
        <a:prstGeom prst="snip2DiagRect">
          <a:avLst/>
        </a:prstGeom>
        <a:solidFill>
          <a:srgbClr val="C00000"/>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Consider the $2,500 deductible plan</a:t>
          </a:r>
          <a:r>
            <a:rPr lang="en-US" sz="2400" kern="1200" baseline="0" dirty="0" smtClean="0">
              <a:solidFill>
                <a:schemeClr val="bg1"/>
              </a:solidFill>
            </a:rPr>
            <a:t> </a:t>
          </a:r>
          <a:br>
            <a:rPr lang="en-US" sz="2400" kern="1200" baseline="0" dirty="0" smtClean="0">
              <a:solidFill>
                <a:schemeClr val="bg1"/>
              </a:solidFill>
            </a:rPr>
          </a:br>
          <a:r>
            <a:rPr lang="en-US" sz="1800" kern="1200" baseline="0" dirty="0" smtClean="0">
              <a:solidFill>
                <a:schemeClr val="bg1"/>
              </a:solidFill>
            </a:rPr>
            <a:t>—</a:t>
          </a:r>
          <a:r>
            <a:rPr lang="en-US" sz="1800" i="1" kern="1200" baseline="0" dirty="0" smtClean="0">
              <a:solidFill>
                <a:schemeClr val="bg1"/>
              </a:solidFill>
            </a:rPr>
            <a:t>lower monthly premiums and same preventive care</a:t>
          </a:r>
          <a:endParaRPr lang="en-US" sz="1400" i="1" kern="1200" dirty="0">
            <a:solidFill>
              <a:schemeClr val="bg1"/>
            </a:solidFill>
          </a:endParaRPr>
        </a:p>
        <a:p>
          <a:pPr marL="914400" lvl="1" indent="-914400" algn="l" defTabSz="711200">
            <a:lnSpc>
              <a:spcPct val="90000"/>
            </a:lnSpc>
            <a:spcBef>
              <a:spcPct val="0"/>
            </a:spcBef>
            <a:spcAft>
              <a:spcPct val="15000"/>
            </a:spcAft>
            <a:buChar char="••"/>
          </a:pPr>
          <a:r>
            <a:rPr lang="en-US" sz="1600" kern="1200" baseline="0" dirty="0" smtClean="0">
              <a:solidFill>
                <a:schemeClr val="bg1"/>
              </a:solidFill>
            </a:rPr>
            <a:t>— </a:t>
          </a:r>
          <a:r>
            <a:rPr lang="en-US" sz="1800" i="1" kern="1200" baseline="0" dirty="0" smtClean="0">
              <a:solidFill>
                <a:schemeClr val="bg1"/>
              </a:solidFill>
            </a:rPr>
            <a:t>plan pays 100% for inpatient hospital care once    deductible is met , then office visit &amp; Rx copays apply</a:t>
          </a:r>
          <a:endParaRPr lang="en-US" sz="1400" i="1" kern="1200" dirty="0">
            <a:solidFill>
              <a:schemeClr val="bg1"/>
            </a:solidFill>
          </a:endParaRPr>
        </a:p>
      </dsp:txBody>
      <dsp:txXfrm rot="-5400000">
        <a:off x="495809" y="101419"/>
        <a:ext cx="6899423" cy="989684"/>
      </dsp:txXfrm>
    </dsp:sp>
    <dsp:sp modelId="{9E87D3F1-4C62-44C2-839D-F5FF792F807F}">
      <dsp:nvSpPr>
        <dsp:cNvPr id="0" name=""/>
        <dsp:cNvSpPr/>
      </dsp:nvSpPr>
      <dsp:spPr>
        <a:xfrm>
          <a:off x="533399" y="76209"/>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1</a:t>
          </a:r>
          <a:endParaRPr lang="en-US" sz="3500" kern="1200" dirty="0">
            <a:solidFill>
              <a:schemeClr val="bg1">
                <a:lumMod val="50000"/>
              </a:schemeClr>
            </a:solidFill>
          </a:endParaRPr>
        </a:p>
      </dsp:txBody>
      <dsp:txXfrm>
        <a:off x="665302" y="205894"/>
        <a:ext cx="636886" cy="626174"/>
      </dsp:txXfrm>
    </dsp:sp>
    <dsp:sp modelId="{D12A3826-2E3C-4C07-A727-88547A37A6F8}">
      <dsp:nvSpPr>
        <dsp:cNvPr id="0" name=""/>
        <dsp:cNvSpPr/>
      </dsp:nvSpPr>
      <dsp:spPr>
        <a:xfrm rot="5400000">
          <a:off x="3351707" y="-1648128"/>
          <a:ext cx="1187626" cy="7097365"/>
        </a:xfrm>
        <a:prstGeom prst="snip2DiagRect">
          <a:avLst/>
        </a:prstGeom>
        <a:solidFill>
          <a:schemeClr val="tx2">
            <a:alpha val="9000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Estimate annual expenses for tests, office visits and medication; contribute to an HSA</a:t>
          </a:r>
          <a:br>
            <a:rPr lang="en-US" sz="2400" kern="1200" dirty="0" smtClean="0">
              <a:solidFill>
                <a:schemeClr val="bg1"/>
              </a:solidFill>
            </a:rPr>
          </a:br>
          <a:r>
            <a:rPr lang="en-US" sz="2400" kern="1200" baseline="0" dirty="0" smtClean="0">
              <a:solidFill>
                <a:schemeClr val="bg1"/>
              </a:solidFill>
            </a:rPr>
            <a:t>— </a:t>
          </a:r>
          <a:r>
            <a:rPr lang="en-US" sz="1800" i="1" kern="1200" baseline="0" dirty="0" smtClean="0">
              <a:solidFill>
                <a:schemeClr val="bg1"/>
              </a:solidFill>
            </a:rPr>
            <a:t>save tax free for medical care during plan year</a:t>
          </a:r>
          <a:r>
            <a:rPr lang="en-US" sz="1800" i="1" kern="1200" dirty="0" smtClean="0">
              <a:solidFill>
                <a:schemeClr val="bg1"/>
              </a:solidFill>
            </a:rPr>
            <a:t> </a:t>
          </a:r>
          <a:endParaRPr lang="en-US" sz="1800" i="1" kern="1200" dirty="0">
            <a:solidFill>
              <a:schemeClr val="bg1"/>
            </a:solidFill>
          </a:endParaRPr>
        </a:p>
      </dsp:txBody>
      <dsp:txXfrm rot="-5400000">
        <a:off x="495809" y="1405712"/>
        <a:ext cx="6899423" cy="989684"/>
      </dsp:txXfrm>
    </dsp:sp>
    <dsp:sp modelId="{A60E8B29-3A41-41E6-92ED-087DF974D6A6}">
      <dsp:nvSpPr>
        <dsp:cNvPr id="0" name=""/>
        <dsp:cNvSpPr/>
      </dsp:nvSpPr>
      <dsp:spPr>
        <a:xfrm>
          <a:off x="533399" y="1371611"/>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2</a:t>
          </a:r>
          <a:endParaRPr lang="en-US" sz="3500" kern="1200" dirty="0">
            <a:solidFill>
              <a:schemeClr val="bg1">
                <a:lumMod val="50000"/>
              </a:schemeClr>
            </a:solidFill>
          </a:endParaRPr>
        </a:p>
      </dsp:txBody>
      <dsp:txXfrm>
        <a:off x="665302" y="1501296"/>
        <a:ext cx="636886" cy="626174"/>
      </dsp:txXfrm>
    </dsp:sp>
    <dsp:sp modelId="{B8C87BA3-2339-4CFC-B0F3-582D7C37476C}">
      <dsp:nvSpPr>
        <dsp:cNvPr id="0" name=""/>
        <dsp:cNvSpPr/>
      </dsp:nvSpPr>
      <dsp:spPr>
        <a:xfrm rot="5400000">
          <a:off x="3351707" y="-343836"/>
          <a:ext cx="1187626" cy="7097365"/>
        </a:xfrm>
        <a:prstGeom prst="snip2DiagRect">
          <a:avLst/>
        </a:prstGeom>
        <a:solidFill>
          <a:srgbClr val="C00000">
            <a:alpha val="90000"/>
          </a:srgb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Contact Compass Health Pro </a:t>
          </a:r>
          <a:endParaRPr lang="en-US" sz="1800" i="1" kern="1200" dirty="0">
            <a:solidFill>
              <a:schemeClr val="bg1"/>
            </a:solidFill>
          </a:endParaRPr>
        </a:p>
        <a:p>
          <a:pPr marL="914400" lvl="1" indent="-914400" algn="l" defTabSz="1066800">
            <a:lnSpc>
              <a:spcPct val="90000"/>
            </a:lnSpc>
            <a:spcBef>
              <a:spcPct val="0"/>
            </a:spcBef>
            <a:spcAft>
              <a:spcPct val="15000"/>
            </a:spcAft>
            <a:buChar char="••"/>
          </a:pPr>
          <a:r>
            <a:rPr lang="en-US" sz="2400" kern="1200" baseline="0" dirty="0" smtClean="0">
              <a:solidFill>
                <a:schemeClr val="bg1"/>
              </a:solidFill>
            </a:rPr>
            <a:t>— </a:t>
          </a:r>
          <a:r>
            <a:rPr lang="en-US" sz="1800" i="1" kern="1200" baseline="0" dirty="0" smtClean="0">
              <a:solidFill>
                <a:schemeClr val="bg1"/>
              </a:solidFill>
            </a:rPr>
            <a:t>get assistance in managing hospital and physician bill review with BCBSTX</a:t>
          </a:r>
          <a:endParaRPr lang="en-US" sz="1800" i="1" kern="1200" dirty="0">
            <a:solidFill>
              <a:schemeClr val="bg1"/>
            </a:solidFill>
          </a:endParaRPr>
        </a:p>
      </dsp:txBody>
      <dsp:txXfrm rot="-5400000">
        <a:off x="495809" y="2710004"/>
        <a:ext cx="6899423" cy="989684"/>
      </dsp:txXfrm>
    </dsp:sp>
    <dsp:sp modelId="{3364F820-B13F-496A-8388-7D4ADED4386F}">
      <dsp:nvSpPr>
        <dsp:cNvPr id="0" name=""/>
        <dsp:cNvSpPr/>
      </dsp:nvSpPr>
      <dsp:spPr>
        <a:xfrm>
          <a:off x="533399" y="2666991"/>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3</a:t>
          </a:r>
          <a:endParaRPr lang="en-US" sz="3500" kern="1200" dirty="0">
            <a:solidFill>
              <a:schemeClr val="bg1">
                <a:lumMod val="50000"/>
              </a:schemeClr>
            </a:solidFill>
          </a:endParaRPr>
        </a:p>
      </dsp:txBody>
      <dsp:txXfrm>
        <a:off x="665302" y="2796676"/>
        <a:ext cx="636886" cy="626174"/>
      </dsp:txXfrm>
    </dsp:sp>
    <dsp:sp modelId="{F54CC983-2FE2-4D0A-B507-72F8DDB1CE8B}">
      <dsp:nvSpPr>
        <dsp:cNvPr id="0" name=""/>
        <dsp:cNvSpPr/>
      </dsp:nvSpPr>
      <dsp:spPr>
        <a:xfrm rot="5400000">
          <a:off x="3351707" y="960456"/>
          <a:ext cx="1187626" cy="7097365"/>
        </a:xfrm>
        <a:prstGeom prst="snip2DiagRect">
          <a:avLst/>
        </a:prstGeom>
        <a:solidFill>
          <a:schemeClr val="tx2">
            <a:alpha val="9000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Complete recommended preventive care screenings</a:t>
          </a:r>
          <a:endParaRPr lang="en-US" sz="1800" i="1" kern="1200" dirty="0">
            <a:solidFill>
              <a:schemeClr val="bg1"/>
            </a:solidFill>
          </a:endParaRPr>
        </a:p>
        <a:p>
          <a:pPr marL="914400" lvl="1" indent="-914400" algn="l" defTabSz="800100">
            <a:lnSpc>
              <a:spcPct val="90000"/>
            </a:lnSpc>
            <a:spcBef>
              <a:spcPct val="0"/>
            </a:spcBef>
            <a:spcAft>
              <a:spcPct val="15000"/>
            </a:spcAft>
            <a:buChar char="••"/>
          </a:pPr>
          <a:r>
            <a:rPr lang="en-US" sz="1800" i="1" kern="1200" baseline="0" dirty="0" smtClean="0">
              <a:solidFill>
                <a:schemeClr val="bg1"/>
              </a:solidFill>
            </a:rPr>
            <a:t>— covered at 100%; free onsite biometric screening provided once per year</a:t>
          </a:r>
          <a:endParaRPr lang="en-US" sz="1800" i="1" kern="1200" baseline="0" dirty="0">
            <a:solidFill>
              <a:schemeClr val="bg1"/>
            </a:solidFill>
          </a:endParaRPr>
        </a:p>
      </dsp:txBody>
      <dsp:txXfrm rot="-5400000">
        <a:off x="495809" y="4014296"/>
        <a:ext cx="6899423" cy="989684"/>
      </dsp:txXfrm>
    </dsp:sp>
    <dsp:sp modelId="{D91B0B47-F3B7-4737-BE5C-BB3F0115C9EB}">
      <dsp:nvSpPr>
        <dsp:cNvPr id="0" name=""/>
        <dsp:cNvSpPr/>
      </dsp:nvSpPr>
      <dsp:spPr>
        <a:xfrm>
          <a:off x="533399" y="3962393"/>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4</a:t>
          </a:r>
          <a:endParaRPr lang="en-US" sz="3500" kern="1200" dirty="0">
            <a:solidFill>
              <a:schemeClr val="bg1">
                <a:lumMod val="50000"/>
              </a:schemeClr>
            </a:solidFill>
          </a:endParaRPr>
        </a:p>
      </dsp:txBody>
      <dsp:txXfrm>
        <a:off x="665302" y="4092078"/>
        <a:ext cx="636886" cy="626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D7722-BC70-46AA-A506-3DB4A98F9308}">
      <dsp:nvSpPr>
        <dsp:cNvPr id="0" name=""/>
        <dsp:cNvSpPr/>
      </dsp:nvSpPr>
      <dsp:spPr>
        <a:xfrm rot="5400000">
          <a:off x="3351707" y="-2952421"/>
          <a:ext cx="1187626" cy="7097365"/>
        </a:xfrm>
        <a:prstGeom prst="snip2DiagRect">
          <a:avLst/>
        </a:prstGeom>
        <a:solidFill>
          <a:srgbClr val="C00000">
            <a:alpha val="90000"/>
          </a:srgb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Consider $2,500 deductible plan</a:t>
          </a:r>
          <a:br>
            <a:rPr lang="en-US" sz="2400" kern="1200" dirty="0" smtClean="0">
              <a:solidFill>
                <a:schemeClr val="bg1"/>
              </a:solidFill>
            </a:rPr>
          </a:br>
          <a:r>
            <a:rPr lang="en-US" sz="2400" kern="1200" baseline="0" dirty="0" smtClean="0">
              <a:solidFill>
                <a:schemeClr val="bg1"/>
              </a:solidFill>
            </a:rPr>
            <a:t>— </a:t>
          </a:r>
          <a:r>
            <a:rPr lang="en-US" sz="1800" i="1" kern="1200" baseline="0" dirty="0" smtClean="0">
              <a:solidFill>
                <a:schemeClr val="bg1"/>
              </a:solidFill>
            </a:rPr>
            <a:t>out-of-state child will have excellent network coverage with strong BCBS network and Sam reduces his per pay period medical premium cost</a:t>
          </a:r>
          <a:endParaRPr lang="en-US" sz="1800" i="1" kern="1200" dirty="0">
            <a:solidFill>
              <a:schemeClr val="bg1"/>
            </a:solidFill>
          </a:endParaRPr>
        </a:p>
      </dsp:txBody>
      <dsp:txXfrm rot="-5400000">
        <a:off x="495809" y="101419"/>
        <a:ext cx="6899423" cy="989684"/>
      </dsp:txXfrm>
    </dsp:sp>
    <dsp:sp modelId="{9E87D3F1-4C62-44C2-839D-F5FF792F807F}">
      <dsp:nvSpPr>
        <dsp:cNvPr id="0" name=""/>
        <dsp:cNvSpPr/>
      </dsp:nvSpPr>
      <dsp:spPr>
        <a:xfrm>
          <a:off x="533399" y="76209"/>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1</a:t>
          </a:r>
          <a:endParaRPr lang="en-US" sz="3500" kern="1200" dirty="0">
            <a:solidFill>
              <a:schemeClr val="bg1">
                <a:lumMod val="50000"/>
              </a:schemeClr>
            </a:solidFill>
          </a:endParaRPr>
        </a:p>
      </dsp:txBody>
      <dsp:txXfrm>
        <a:off x="665302" y="205894"/>
        <a:ext cx="636886" cy="626174"/>
      </dsp:txXfrm>
    </dsp:sp>
    <dsp:sp modelId="{D12A3826-2E3C-4C07-A727-88547A37A6F8}">
      <dsp:nvSpPr>
        <dsp:cNvPr id="0" name=""/>
        <dsp:cNvSpPr/>
      </dsp:nvSpPr>
      <dsp:spPr>
        <a:xfrm rot="5400000">
          <a:off x="3351707" y="-1648128"/>
          <a:ext cx="1187626" cy="7097365"/>
        </a:xfrm>
        <a:prstGeom prst="snip2DiagRect">
          <a:avLst/>
        </a:prstGeom>
        <a:solidFill>
          <a:schemeClr val="tx2">
            <a:alpha val="9000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Contact Compass Health Pro for help managing cholesterol condition costs</a:t>
          </a:r>
          <a:br>
            <a:rPr lang="en-US" sz="2400" kern="1200" dirty="0" smtClean="0">
              <a:solidFill>
                <a:schemeClr val="bg1"/>
              </a:solidFill>
            </a:rPr>
          </a:br>
          <a:r>
            <a:rPr lang="en-US" sz="2400" kern="1200" baseline="0" dirty="0" smtClean="0">
              <a:solidFill>
                <a:schemeClr val="bg1"/>
              </a:solidFill>
            </a:rPr>
            <a:t>— </a:t>
          </a:r>
          <a:r>
            <a:rPr lang="en-US" sz="1800" i="1" kern="1200" dirty="0" smtClean="0">
              <a:solidFill>
                <a:schemeClr val="bg1"/>
              </a:solidFill>
            </a:rPr>
            <a:t>consider a generic substitute to save money</a:t>
          </a:r>
          <a:endParaRPr lang="en-US" sz="1800" i="1" kern="1200" dirty="0">
            <a:solidFill>
              <a:schemeClr val="bg1"/>
            </a:solidFill>
          </a:endParaRPr>
        </a:p>
      </dsp:txBody>
      <dsp:txXfrm rot="-5400000">
        <a:off x="495809" y="1405712"/>
        <a:ext cx="6899423" cy="989684"/>
      </dsp:txXfrm>
    </dsp:sp>
    <dsp:sp modelId="{A60E8B29-3A41-41E6-92ED-087DF974D6A6}">
      <dsp:nvSpPr>
        <dsp:cNvPr id="0" name=""/>
        <dsp:cNvSpPr/>
      </dsp:nvSpPr>
      <dsp:spPr>
        <a:xfrm>
          <a:off x="533399" y="1447794"/>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2</a:t>
          </a:r>
          <a:endParaRPr lang="en-US" sz="3500" kern="1200" dirty="0">
            <a:solidFill>
              <a:schemeClr val="bg1">
                <a:lumMod val="50000"/>
              </a:schemeClr>
            </a:solidFill>
          </a:endParaRPr>
        </a:p>
      </dsp:txBody>
      <dsp:txXfrm>
        <a:off x="665302" y="1577479"/>
        <a:ext cx="636886" cy="626174"/>
      </dsp:txXfrm>
    </dsp:sp>
    <dsp:sp modelId="{B8C87BA3-2339-4CFC-B0F3-582D7C37476C}">
      <dsp:nvSpPr>
        <dsp:cNvPr id="0" name=""/>
        <dsp:cNvSpPr/>
      </dsp:nvSpPr>
      <dsp:spPr>
        <a:xfrm rot="5400000">
          <a:off x="3351707" y="-343836"/>
          <a:ext cx="1187626" cy="7097365"/>
        </a:xfrm>
        <a:prstGeom prst="snip2DiagRect">
          <a:avLst/>
        </a:prstGeom>
        <a:solidFill>
          <a:srgbClr val="C00000">
            <a:alpha val="90000"/>
          </a:srgb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Participate in Wellpower to maintain health </a:t>
          </a:r>
          <a:r>
            <a:rPr lang="en-US" sz="2400" kern="1200" baseline="0" dirty="0" smtClean="0">
              <a:solidFill>
                <a:schemeClr val="bg1"/>
              </a:solidFill>
            </a:rPr>
            <a:t>— </a:t>
          </a:r>
          <a:r>
            <a:rPr lang="en-US" sz="1800" i="1" kern="1200" baseline="0" dirty="0" smtClean="0">
              <a:solidFill>
                <a:schemeClr val="bg1"/>
              </a:solidFill>
            </a:rPr>
            <a:t>free to benefit-eligible faculty &amp; staff; earn rewards</a:t>
          </a:r>
          <a:endParaRPr lang="en-US" sz="1800" i="1" kern="1200" dirty="0">
            <a:solidFill>
              <a:schemeClr val="bg1"/>
            </a:solidFill>
          </a:endParaRPr>
        </a:p>
      </dsp:txBody>
      <dsp:txXfrm rot="-5400000">
        <a:off x="495809" y="2710004"/>
        <a:ext cx="6899423" cy="989684"/>
      </dsp:txXfrm>
    </dsp:sp>
    <dsp:sp modelId="{3364F820-B13F-496A-8388-7D4ADED4386F}">
      <dsp:nvSpPr>
        <dsp:cNvPr id="0" name=""/>
        <dsp:cNvSpPr/>
      </dsp:nvSpPr>
      <dsp:spPr>
        <a:xfrm>
          <a:off x="533399" y="2743197"/>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3</a:t>
          </a:r>
          <a:endParaRPr lang="en-US" sz="3500" kern="1200" dirty="0">
            <a:solidFill>
              <a:schemeClr val="bg1">
                <a:lumMod val="50000"/>
              </a:schemeClr>
            </a:solidFill>
          </a:endParaRPr>
        </a:p>
      </dsp:txBody>
      <dsp:txXfrm>
        <a:off x="665302" y="2872882"/>
        <a:ext cx="636886" cy="626174"/>
      </dsp:txXfrm>
    </dsp:sp>
    <dsp:sp modelId="{F54CC983-2FE2-4D0A-B507-72F8DDB1CE8B}">
      <dsp:nvSpPr>
        <dsp:cNvPr id="0" name=""/>
        <dsp:cNvSpPr/>
      </dsp:nvSpPr>
      <dsp:spPr>
        <a:xfrm rot="5400000">
          <a:off x="3351707" y="960456"/>
          <a:ext cx="1187626" cy="7097365"/>
        </a:xfrm>
        <a:prstGeom prst="snip2DiagRect">
          <a:avLst/>
        </a:prstGeom>
        <a:solidFill>
          <a:schemeClr val="tx2">
            <a:alpha val="9000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Complete recommended preventive care screenings</a:t>
          </a:r>
          <a:br>
            <a:rPr lang="en-US" sz="2400" kern="1200" dirty="0" smtClean="0">
              <a:solidFill>
                <a:schemeClr val="bg1"/>
              </a:solidFill>
            </a:rPr>
          </a:br>
          <a:r>
            <a:rPr lang="en-US" sz="1800" i="1" kern="1200" baseline="0" dirty="0" smtClean="0">
              <a:solidFill>
                <a:schemeClr val="bg1"/>
              </a:solidFill>
            </a:rPr>
            <a:t>— covered at 100%; free onsite biometric screening provided once per year</a:t>
          </a:r>
          <a:endParaRPr lang="en-US" sz="1800" i="1" kern="1200" dirty="0">
            <a:solidFill>
              <a:schemeClr val="bg1"/>
            </a:solidFill>
          </a:endParaRPr>
        </a:p>
      </dsp:txBody>
      <dsp:txXfrm rot="-5400000">
        <a:off x="495809" y="4014296"/>
        <a:ext cx="6899423" cy="989684"/>
      </dsp:txXfrm>
    </dsp:sp>
    <dsp:sp modelId="{D91B0B47-F3B7-4737-BE5C-BB3F0115C9EB}">
      <dsp:nvSpPr>
        <dsp:cNvPr id="0" name=""/>
        <dsp:cNvSpPr/>
      </dsp:nvSpPr>
      <dsp:spPr>
        <a:xfrm>
          <a:off x="533399" y="4038600"/>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4</a:t>
          </a:r>
          <a:endParaRPr lang="en-US" sz="3500" kern="1200" dirty="0">
            <a:solidFill>
              <a:schemeClr val="bg1">
                <a:lumMod val="50000"/>
              </a:schemeClr>
            </a:solidFill>
          </a:endParaRPr>
        </a:p>
      </dsp:txBody>
      <dsp:txXfrm>
        <a:off x="665302" y="4168285"/>
        <a:ext cx="636886" cy="6261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D7722-BC70-46AA-A506-3DB4A98F9308}">
      <dsp:nvSpPr>
        <dsp:cNvPr id="0" name=""/>
        <dsp:cNvSpPr/>
      </dsp:nvSpPr>
      <dsp:spPr>
        <a:xfrm rot="5400000">
          <a:off x="3351707" y="-2952421"/>
          <a:ext cx="1187626" cy="7097365"/>
        </a:xfrm>
        <a:prstGeom prst="snip2DiagRect">
          <a:avLst/>
        </a:prstGeom>
        <a:solidFill>
          <a:srgbClr val="C00000">
            <a:alpha val="90000"/>
          </a:srgb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Consider the $2,500 deductible plan</a:t>
          </a:r>
          <a:br>
            <a:rPr lang="en-US" sz="2400" kern="1200" dirty="0" smtClean="0">
              <a:solidFill>
                <a:schemeClr val="bg1"/>
              </a:solidFill>
            </a:rPr>
          </a:br>
          <a:r>
            <a:rPr lang="en-US" sz="2400" kern="1200" baseline="0" dirty="0" smtClean="0">
              <a:solidFill>
                <a:schemeClr val="bg1"/>
              </a:solidFill>
            </a:rPr>
            <a:t>—</a:t>
          </a:r>
          <a:r>
            <a:rPr lang="en-US" sz="1800" i="1" kern="1200" baseline="0" dirty="0" smtClean="0">
              <a:solidFill>
                <a:schemeClr val="bg1"/>
              </a:solidFill>
            </a:rPr>
            <a:t>lower monthly premiums and same preventive care</a:t>
          </a:r>
          <a:endParaRPr lang="en-US" sz="1800" i="1" kern="1200" dirty="0">
            <a:solidFill>
              <a:schemeClr val="bg1"/>
            </a:solidFill>
          </a:endParaRPr>
        </a:p>
        <a:p>
          <a:pPr marL="914400" lvl="1" indent="-914400" algn="l" defTabSz="800100">
            <a:lnSpc>
              <a:spcPct val="90000"/>
            </a:lnSpc>
            <a:spcBef>
              <a:spcPct val="0"/>
            </a:spcBef>
            <a:spcAft>
              <a:spcPct val="15000"/>
            </a:spcAft>
            <a:buChar char="••"/>
          </a:pPr>
          <a:r>
            <a:rPr lang="en-US" sz="1800" kern="1200" baseline="0" dirty="0" smtClean="0">
              <a:solidFill>
                <a:schemeClr val="bg1"/>
              </a:solidFill>
            </a:rPr>
            <a:t>— </a:t>
          </a:r>
          <a:r>
            <a:rPr lang="en-US" sz="1800" i="1" kern="1200" baseline="0" dirty="0" smtClean="0">
              <a:solidFill>
                <a:schemeClr val="bg1"/>
              </a:solidFill>
            </a:rPr>
            <a:t>plan pays 100% for inpatient hospital care once deductible is met </a:t>
          </a:r>
          <a:endParaRPr lang="en-US" sz="1800" i="1" kern="1200" dirty="0">
            <a:solidFill>
              <a:schemeClr val="bg1"/>
            </a:solidFill>
          </a:endParaRPr>
        </a:p>
      </dsp:txBody>
      <dsp:txXfrm rot="-5400000">
        <a:off x="495809" y="101419"/>
        <a:ext cx="6899423" cy="989684"/>
      </dsp:txXfrm>
    </dsp:sp>
    <dsp:sp modelId="{9E87D3F1-4C62-44C2-839D-F5FF792F807F}">
      <dsp:nvSpPr>
        <dsp:cNvPr id="0" name=""/>
        <dsp:cNvSpPr/>
      </dsp:nvSpPr>
      <dsp:spPr>
        <a:xfrm>
          <a:off x="533399" y="76209"/>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1</a:t>
          </a:r>
          <a:endParaRPr lang="en-US" sz="3500" kern="1200" dirty="0">
            <a:solidFill>
              <a:schemeClr val="bg1">
                <a:lumMod val="50000"/>
              </a:schemeClr>
            </a:solidFill>
          </a:endParaRPr>
        </a:p>
      </dsp:txBody>
      <dsp:txXfrm>
        <a:off x="665302" y="205894"/>
        <a:ext cx="636886" cy="626174"/>
      </dsp:txXfrm>
    </dsp:sp>
    <dsp:sp modelId="{D12A3826-2E3C-4C07-A727-88547A37A6F8}">
      <dsp:nvSpPr>
        <dsp:cNvPr id="0" name=""/>
        <dsp:cNvSpPr/>
      </dsp:nvSpPr>
      <dsp:spPr>
        <a:xfrm rot="5400000">
          <a:off x="3351707" y="-1648128"/>
          <a:ext cx="1187626" cy="7097365"/>
        </a:xfrm>
        <a:prstGeom prst="snip2DiagRect">
          <a:avLst/>
        </a:prstGeom>
        <a:solidFill>
          <a:schemeClr val="tx2">
            <a:alpha val="9000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Contact Compass Health Pro to estimate upcoming maternity expenses</a:t>
          </a:r>
          <a:br>
            <a:rPr lang="en-US" sz="2400" kern="1200" dirty="0" smtClean="0">
              <a:solidFill>
                <a:schemeClr val="bg1"/>
              </a:solidFill>
            </a:rPr>
          </a:br>
          <a:r>
            <a:rPr lang="en-US" sz="2400" kern="1200" baseline="0" dirty="0" smtClean="0">
              <a:solidFill>
                <a:schemeClr val="bg1"/>
              </a:solidFill>
            </a:rPr>
            <a:t>— </a:t>
          </a:r>
          <a:r>
            <a:rPr lang="en-US" sz="1800" i="1" kern="1200" baseline="0" dirty="0" smtClean="0">
              <a:solidFill>
                <a:schemeClr val="bg1"/>
              </a:solidFill>
            </a:rPr>
            <a:t>contribute to HSA so save tax free for medical expenses</a:t>
          </a:r>
          <a:endParaRPr lang="en-US" sz="1800" i="1" kern="1200" dirty="0">
            <a:solidFill>
              <a:schemeClr val="bg1"/>
            </a:solidFill>
          </a:endParaRPr>
        </a:p>
      </dsp:txBody>
      <dsp:txXfrm rot="-5400000">
        <a:off x="495809" y="1405712"/>
        <a:ext cx="6899423" cy="989684"/>
      </dsp:txXfrm>
    </dsp:sp>
    <dsp:sp modelId="{A60E8B29-3A41-41E6-92ED-087DF974D6A6}">
      <dsp:nvSpPr>
        <dsp:cNvPr id="0" name=""/>
        <dsp:cNvSpPr/>
      </dsp:nvSpPr>
      <dsp:spPr>
        <a:xfrm>
          <a:off x="533399" y="1447794"/>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2</a:t>
          </a:r>
          <a:endParaRPr lang="en-US" sz="3500" kern="1200" dirty="0">
            <a:solidFill>
              <a:schemeClr val="bg1">
                <a:lumMod val="50000"/>
              </a:schemeClr>
            </a:solidFill>
          </a:endParaRPr>
        </a:p>
      </dsp:txBody>
      <dsp:txXfrm>
        <a:off x="665302" y="1577479"/>
        <a:ext cx="636886" cy="626174"/>
      </dsp:txXfrm>
    </dsp:sp>
    <dsp:sp modelId="{B8C87BA3-2339-4CFC-B0F3-582D7C37476C}">
      <dsp:nvSpPr>
        <dsp:cNvPr id="0" name=""/>
        <dsp:cNvSpPr/>
      </dsp:nvSpPr>
      <dsp:spPr>
        <a:xfrm rot="5400000">
          <a:off x="3351707" y="-343836"/>
          <a:ext cx="1187626" cy="7097365"/>
        </a:xfrm>
        <a:prstGeom prst="snip2DiagRect">
          <a:avLst/>
        </a:prstGeom>
        <a:solidFill>
          <a:srgbClr val="C00000">
            <a:alpha val="90000"/>
          </a:srgb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Enroll in BCBSTX Special Beginnings</a:t>
          </a:r>
          <a:endParaRPr lang="en-US" sz="1800" i="1" kern="1200" dirty="0">
            <a:solidFill>
              <a:schemeClr val="bg1"/>
            </a:solidFill>
          </a:endParaRPr>
        </a:p>
        <a:p>
          <a:pPr marL="914400" lvl="2" indent="-914400" algn="l" defTabSz="800100">
            <a:lnSpc>
              <a:spcPct val="90000"/>
            </a:lnSpc>
            <a:spcBef>
              <a:spcPct val="0"/>
            </a:spcBef>
            <a:spcAft>
              <a:spcPct val="15000"/>
            </a:spcAft>
            <a:buChar char="••"/>
          </a:pPr>
          <a:r>
            <a:rPr lang="en-US" sz="1800" kern="1200" baseline="0" dirty="0" smtClean="0">
              <a:solidFill>
                <a:schemeClr val="bg1"/>
              </a:solidFill>
            </a:rPr>
            <a:t>— </a:t>
          </a:r>
          <a:r>
            <a:rPr lang="en-US" sz="1800" i="1" kern="1200" baseline="0" dirty="0" smtClean="0">
              <a:solidFill>
                <a:schemeClr val="bg1"/>
              </a:solidFill>
            </a:rPr>
            <a:t>contact HR after baby’s arrival to enroll the child in the health plan</a:t>
          </a:r>
          <a:endParaRPr lang="en-US" sz="1800" i="1" kern="1200" baseline="0" dirty="0">
            <a:solidFill>
              <a:schemeClr val="bg1"/>
            </a:solidFill>
          </a:endParaRPr>
        </a:p>
      </dsp:txBody>
      <dsp:txXfrm rot="-5400000">
        <a:off x="495809" y="2710004"/>
        <a:ext cx="6899423" cy="989684"/>
      </dsp:txXfrm>
    </dsp:sp>
    <dsp:sp modelId="{3364F820-B13F-496A-8388-7D4ADED4386F}">
      <dsp:nvSpPr>
        <dsp:cNvPr id="0" name=""/>
        <dsp:cNvSpPr/>
      </dsp:nvSpPr>
      <dsp:spPr>
        <a:xfrm>
          <a:off x="533399" y="2743197"/>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3</a:t>
          </a:r>
          <a:endParaRPr lang="en-US" sz="3500" kern="1200" dirty="0">
            <a:solidFill>
              <a:schemeClr val="bg1">
                <a:lumMod val="50000"/>
              </a:schemeClr>
            </a:solidFill>
          </a:endParaRPr>
        </a:p>
      </dsp:txBody>
      <dsp:txXfrm>
        <a:off x="665302" y="2872882"/>
        <a:ext cx="636886" cy="626174"/>
      </dsp:txXfrm>
    </dsp:sp>
    <dsp:sp modelId="{F54CC983-2FE2-4D0A-B507-72F8DDB1CE8B}">
      <dsp:nvSpPr>
        <dsp:cNvPr id="0" name=""/>
        <dsp:cNvSpPr/>
      </dsp:nvSpPr>
      <dsp:spPr>
        <a:xfrm rot="5400000">
          <a:off x="3351707" y="960456"/>
          <a:ext cx="1187626" cy="7097365"/>
        </a:xfrm>
        <a:prstGeom prst="snip2DiagRect">
          <a:avLst/>
        </a:prstGeom>
        <a:solidFill>
          <a:schemeClr val="tx2">
            <a:alpha val="9000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066800">
            <a:lnSpc>
              <a:spcPct val="90000"/>
            </a:lnSpc>
            <a:spcBef>
              <a:spcPct val="0"/>
            </a:spcBef>
            <a:spcAft>
              <a:spcPct val="15000"/>
            </a:spcAft>
            <a:buChar char="••"/>
          </a:pPr>
          <a:r>
            <a:rPr lang="en-US" sz="2400" kern="1200" dirty="0" smtClean="0">
              <a:solidFill>
                <a:schemeClr val="bg1"/>
              </a:solidFill>
            </a:rPr>
            <a:t>Consider adding a Dependent Care FSA</a:t>
          </a:r>
          <a:endParaRPr lang="en-US" sz="1800" i="1" kern="1200" baseline="0" dirty="0">
            <a:solidFill>
              <a:schemeClr val="bg1"/>
            </a:solidFill>
          </a:endParaRPr>
        </a:p>
        <a:p>
          <a:pPr marL="914400" lvl="1" indent="-914400" algn="l" defTabSz="800100">
            <a:lnSpc>
              <a:spcPct val="90000"/>
            </a:lnSpc>
            <a:spcBef>
              <a:spcPct val="0"/>
            </a:spcBef>
            <a:spcAft>
              <a:spcPct val="15000"/>
            </a:spcAft>
            <a:buChar char="••"/>
          </a:pPr>
          <a:r>
            <a:rPr lang="en-US" sz="1800" kern="1200" baseline="0" dirty="0" smtClean="0">
              <a:solidFill>
                <a:schemeClr val="bg1"/>
              </a:solidFill>
            </a:rPr>
            <a:t>— </a:t>
          </a:r>
          <a:r>
            <a:rPr lang="en-US" sz="1800" i="1" kern="1200" baseline="0" dirty="0" smtClean="0">
              <a:solidFill>
                <a:schemeClr val="bg1"/>
              </a:solidFill>
            </a:rPr>
            <a:t>to cover anticipated qualified childcare expenses</a:t>
          </a:r>
          <a:endParaRPr lang="en-US" sz="1800" i="1" kern="1200" baseline="0" dirty="0">
            <a:solidFill>
              <a:schemeClr val="bg1"/>
            </a:solidFill>
          </a:endParaRPr>
        </a:p>
      </dsp:txBody>
      <dsp:txXfrm rot="-5400000">
        <a:off x="495809" y="4014296"/>
        <a:ext cx="6899423" cy="989684"/>
      </dsp:txXfrm>
    </dsp:sp>
    <dsp:sp modelId="{D91B0B47-F3B7-4737-BE5C-BB3F0115C9EB}">
      <dsp:nvSpPr>
        <dsp:cNvPr id="0" name=""/>
        <dsp:cNvSpPr/>
      </dsp:nvSpPr>
      <dsp:spPr>
        <a:xfrm>
          <a:off x="533399" y="4038600"/>
          <a:ext cx="900692" cy="885544"/>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lumMod val="50000"/>
                </a:schemeClr>
              </a:solidFill>
            </a:rPr>
            <a:t>4</a:t>
          </a:r>
          <a:endParaRPr lang="en-US" sz="3500" kern="1200" dirty="0">
            <a:solidFill>
              <a:schemeClr val="bg1">
                <a:lumMod val="50000"/>
              </a:schemeClr>
            </a:solidFill>
          </a:endParaRPr>
        </a:p>
      </dsp:txBody>
      <dsp:txXfrm>
        <a:off x="665302" y="4168285"/>
        <a:ext cx="636886" cy="6261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F6A68EC-078C-469C-B5B9-252388F829A0}" type="datetimeFigureOut">
              <a:rPr lang="en-US" smtClean="0"/>
              <a:pPr/>
              <a:t>10/24/2012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F8AFE36-283C-4324-B1E9-E7A08191EDA3}" type="slidenum">
              <a:rPr lang="en-US" smtClean="0"/>
              <a:pPr/>
              <a:t>‹#›</a:t>
            </a:fld>
            <a:endParaRPr lang="en-US" dirty="0"/>
          </a:p>
        </p:txBody>
      </p:sp>
    </p:spTree>
    <p:extLst>
      <p:ext uri="{BB962C8B-B14F-4D97-AF65-F5344CB8AC3E}">
        <p14:creationId xmlns:p14="http://schemas.microsoft.com/office/powerpoint/2010/main" val="396383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8AFE36-283C-4324-B1E9-E7A08191EDA3}" type="slidenum">
              <a:rPr lang="en-US" smtClean="0"/>
              <a:pPr/>
              <a:t>1</a:t>
            </a:fld>
            <a:endParaRPr lang="en-US" dirty="0"/>
          </a:p>
        </p:txBody>
      </p:sp>
    </p:spTree>
    <p:extLst>
      <p:ext uri="{BB962C8B-B14F-4D97-AF65-F5344CB8AC3E}">
        <p14:creationId xmlns:p14="http://schemas.microsoft.com/office/powerpoint/2010/main" val="175369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8AFE36-283C-4324-B1E9-E7A08191EDA3}"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8AFE36-283C-4324-B1E9-E7A08191EDA3}"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8AFE36-283C-4324-B1E9-E7A08191EDA3}"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8AFE36-283C-4324-B1E9-E7A08191EDA3}"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8AFE36-283C-4324-B1E9-E7A08191EDA3}" type="slidenum">
              <a:rPr lang="en-US" smtClean="0"/>
              <a:pPr/>
              <a:t>21</a:t>
            </a:fld>
            <a:endParaRPr lang="en-US" dirty="0"/>
          </a:p>
        </p:txBody>
      </p:sp>
    </p:spTree>
    <p:extLst>
      <p:ext uri="{BB962C8B-B14F-4D97-AF65-F5344CB8AC3E}">
        <p14:creationId xmlns:p14="http://schemas.microsoft.com/office/powerpoint/2010/main" val="326452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8AFE36-283C-4324-B1E9-E7A08191EDA3}" type="slidenum">
              <a:rPr lang="en-US" smtClean="0"/>
              <a:pPr/>
              <a:t>22</a:t>
            </a:fld>
            <a:endParaRPr lang="en-US" dirty="0"/>
          </a:p>
        </p:txBody>
      </p:sp>
    </p:spTree>
    <p:extLst>
      <p:ext uri="{BB962C8B-B14F-4D97-AF65-F5344CB8AC3E}">
        <p14:creationId xmlns:p14="http://schemas.microsoft.com/office/powerpoint/2010/main" val="216148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8AFE36-283C-4324-B1E9-E7A08191EDA3}" type="slidenum">
              <a:rPr lang="en-US" smtClean="0"/>
              <a:pPr/>
              <a:t>23</a:t>
            </a:fld>
            <a:endParaRPr lang="en-US" dirty="0"/>
          </a:p>
        </p:txBody>
      </p:sp>
    </p:spTree>
    <p:extLst>
      <p:ext uri="{BB962C8B-B14F-4D97-AF65-F5344CB8AC3E}">
        <p14:creationId xmlns:p14="http://schemas.microsoft.com/office/powerpoint/2010/main" val="141343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8AFE36-283C-4324-B1E9-E7A08191EDA3}" type="slidenum">
              <a:rPr lang="en-US" smtClean="0"/>
              <a:pPr/>
              <a:t>24</a:t>
            </a:fld>
            <a:endParaRPr lang="en-US" dirty="0"/>
          </a:p>
        </p:txBody>
      </p:sp>
    </p:spTree>
    <p:extLst>
      <p:ext uri="{BB962C8B-B14F-4D97-AF65-F5344CB8AC3E}">
        <p14:creationId xmlns:p14="http://schemas.microsoft.com/office/powerpoint/2010/main" val="41320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8AFE36-283C-4324-B1E9-E7A08191EDA3}" type="slidenum">
              <a:rPr lang="en-US" smtClean="0"/>
              <a:pPr/>
              <a:t>25</a:t>
            </a:fld>
            <a:endParaRPr lang="en-US" dirty="0"/>
          </a:p>
        </p:txBody>
      </p:sp>
    </p:spTree>
    <p:extLst>
      <p:ext uri="{BB962C8B-B14F-4D97-AF65-F5344CB8AC3E}">
        <p14:creationId xmlns:p14="http://schemas.microsoft.com/office/powerpoint/2010/main" val="2088111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8AFE36-283C-4324-B1E9-E7A08191EDA3}" type="slidenum">
              <a:rPr lang="en-US" smtClean="0"/>
              <a:pPr/>
              <a:t>26</a:t>
            </a:fld>
            <a:endParaRPr lang="en-US" dirty="0"/>
          </a:p>
        </p:txBody>
      </p:sp>
    </p:spTree>
    <p:extLst>
      <p:ext uri="{BB962C8B-B14F-4D97-AF65-F5344CB8AC3E}">
        <p14:creationId xmlns:p14="http://schemas.microsoft.com/office/powerpoint/2010/main" val="144988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8AFE36-283C-4324-B1E9-E7A08191EDA3}" type="slidenum">
              <a:rPr lang="en-US" smtClean="0"/>
              <a:pPr/>
              <a:t>2</a:t>
            </a:fld>
            <a:endParaRPr lang="en-US" dirty="0"/>
          </a:p>
        </p:txBody>
      </p:sp>
    </p:spTree>
    <p:extLst>
      <p:ext uri="{BB962C8B-B14F-4D97-AF65-F5344CB8AC3E}">
        <p14:creationId xmlns:p14="http://schemas.microsoft.com/office/powerpoint/2010/main" val="892743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8AFE36-283C-4324-B1E9-E7A08191EDA3}" type="slidenum">
              <a:rPr lang="en-US" smtClean="0"/>
              <a:pPr/>
              <a:t>27</a:t>
            </a:fld>
            <a:endParaRPr lang="en-US" dirty="0"/>
          </a:p>
        </p:txBody>
      </p:sp>
    </p:spTree>
    <p:extLst>
      <p:ext uri="{BB962C8B-B14F-4D97-AF65-F5344CB8AC3E}">
        <p14:creationId xmlns:p14="http://schemas.microsoft.com/office/powerpoint/2010/main" val="91493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8AFE36-283C-4324-B1E9-E7A08191EDA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8AFE36-283C-4324-B1E9-E7A08191EDA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8AFE36-283C-4324-B1E9-E7A08191EDA3}" type="slidenum">
              <a:rPr lang="en-US" smtClean="0"/>
              <a:pPr/>
              <a:t>5</a:t>
            </a:fld>
            <a:endParaRPr lang="en-US" dirty="0"/>
          </a:p>
        </p:txBody>
      </p:sp>
    </p:spTree>
    <p:extLst>
      <p:ext uri="{BB962C8B-B14F-4D97-AF65-F5344CB8AC3E}">
        <p14:creationId xmlns:p14="http://schemas.microsoft.com/office/powerpoint/2010/main" val="358973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8AFE36-283C-4324-B1E9-E7A08191EDA3}"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8AFE36-283C-4324-B1E9-E7A08191EDA3}"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8AFE36-283C-4324-B1E9-E7A08191EDA3}"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8AFE36-283C-4324-B1E9-E7A08191EDA3}"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5F2CD-3712-466E-8D61-7C6806FD7F6D}" type="datetimeFigureOut">
              <a:rPr lang="en-US" smtClean="0"/>
              <a:pPr/>
              <a:t>10/24/2012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CB334-FC15-4E30-840E-56888CE7328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5F2CD-3712-466E-8D61-7C6806FD7F6D}" type="datetimeFigureOut">
              <a:rPr lang="en-US" smtClean="0"/>
              <a:pPr/>
              <a:t>10/24/2012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CB334-FC15-4E30-840E-56888CE732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fld id="{6B5ED8C4-0D4B-456C-8AEC-90832D14F0C6}" type="slidenum">
              <a:rPr lang="en-US" smtClean="0"/>
              <a:pPr/>
              <a:t>‹#›</a:t>
            </a:fld>
            <a:endParaRPr lang="en-US" dirty="0"/>
          </a:p>
        </p:txBody>
      </p:sp>
      <p:sp>
        <p:nvSpPr>
          <p:cNvPr id="6" name="Slide Number Placeholder 5"/>
          <p:cNvSpPr>
            <a:spLocks noGrp="1"/>
          </p:cNvSpPr>
          <p:nvPr>
            <p:ph type="sldNum" sz="quarter" idx="12"/>
          </p:nvPr>
        </p:nvSpPr>
        <p:spPr/>
        <p:txBody>
          <a:bodyPr/>
          <a:lstStyle/>
          <a:p>
            <a:fld id="{F17CB334-FC15-4E30-840E-56888CE73289}" type="slidenum">
              <a:rPr lang="en-US" smtClean="0"/>
              <a:pPr/>
              <a:t>‹#›</a:t>
            </a:fld>
            <a:endParaRPr lang="en-US" dirty="0"/>
          </a:p>
        </p:txBody>
      </p:sp>
      <p:pic>
        <p:nvPicPr>
          <p:cNvPr id="7" name="Picture 6" descr="SMU HR logo.PNG"/>
          <p:cNvPicPr>
            <a:picLocks noChangeAspect="1"/>
          </p:cNvPicPr>
          <p:nvPr userDrawn="1">
            <p:custDataLst>
              <p:tags r:id="rId1"/>
            </p:custDataLst>
          </p:nvPr>
        </p:nvPicPr>
        <p:blipFill>
          <a:blip r:embed="rId3" cstate="print"/>
          <a:stretch>
            <a:fillRect/>
          </a:stretch>
        </p:blipFill>
        <p:spPr>
          <a:xfrm>
            <a:off x="6553200" y="6324600"/>
            <a:ext cx="2091387" cy="27226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5F2CD-3712-466E-8D61-7C6806FD7F6D}" type="datetimeFigureOut">
              <a:rPr lang="en-US" smtClean="0"/>
              <a:pPr/>
              <a:t>10/24/2012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CB334-FC15-4E30-840E-56888CE7328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E5F2CD-3712-466E-8D61-7C6806FD7F6D}" type="datetimeFigureOut">
              <a:rPr lang="en-US" smtClean="0"/>
              <a:pPr/>
              <a:t>10/24/2012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CB334-FC15-4E30-840E-56888CE7328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E5F2CD-3712-466E-8D61-7C6806FD7F6D}" type="datetimeFigureOut">
              <a:rPr lang="en-US" smtClean="0"/>
              <a:pPr/>
              <a:t>10/24/2012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CB334-FC15-4E30-840E-56888CE7328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E5F2CD-3712-466E-8D61-7C6806FD7F6D}" type="datetimeFigureOut">
              <a:rPr lang="en-US" smtClean="0"/>
              <a:pPr/>
              <a:t>10/24/2012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CB334-FC15-4E30-840E-56888CE7328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5F2CD-3712-466E-8D61-7C6806FD7F6D}" type="datetimeFigureOut">
              <a:rPr lang="en-US" smtClean="0"/>
              <a:pPr/>
              <a:t>10/24/2012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CB334-FC15-4E30-840E-56888CE7328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5F2CD-3712-466E-8D61-7C6806FD7F6D}" type="datetimeFigureOut">
              <a:rPr lang="en-US" smtClean="0"/>
              <a:pPr/>
              <a:t>10/24/2012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CB334-FC15-4E30-840E-56888CE732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5F2CD-3712-466E-8D61-7C6806FD7F6D}" type="datetimeFigureOut">
              <a:rPr lang="en-US" smtClean="0"/>
              <a:pPr/>
              <a:t>10/24/2012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CB334-FC15-4E30-840E-56888CE7328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5F2CD-3712-466E-8D61-7C6806FD7F6D}" type="datetimeFigureOut">
              <a:rPr lang="en-US" smtClean="0"/>
              <a:pPr/>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CB334-FC15-4E30-840E-56888CE732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8.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8.xml"/><Relationship Id="rId5" Type="http://schemas.openxmlformats.org/officeDocument/2006/relationships/image" Target="../media/image9.jpeg"/><Relationship Id="rId4" Type="http://schemas.openxmlformats.org/officeDocument/2006/relationships/hyperlink" Target="mailto:benefitsu@smu.edu"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0.jpeg"/><Relationship Id="rId5" Type="http://schemas.openxmlformats.org/officeDocument/2006/relationships/hyperlink" Target="mailto:answers@compassphs.com" TargetMode="External"/><Relationship Id="rId4" Type="http://schemas.openxmlformats.org/officeDocument/2006/relationships/hyperlink" Target="mailto:benefits@smu.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a:solidFill>
                  <a:schemeClr val="tx2"/>
                </a:solidFill>
                <a:cs typeface="Times New Roman" pitchFamily="18" charset="0"/>
              </a:rPr>
              <a:t>How To Choose </a:t>
            </a:r>
            <a:endParaRPr lang="en-US" sz="6000" dirty="0" smtClean="0">
              <a:solidFill>
                <a:schemeClr val="tx2"/>
              </a:solidFill>
              <a:cs typeface="Times New Roman" pitchFamily="18" charset="0"/>
            </a:endParaRPr>
          </a:p>
          <a:p>
            <a:pPr marL="0" indent="0" algn="ctr">
              <a:buNone/>
            </a:pPr>
            <a:r>
              <a:rPr lang="en-US" sz="6000" dirty="0" smtClean="0">
                <a:solidFill>
                  <a:schemeClr val="tx2"/>
                </a:solidFill>
                <a:cs typeface="Times New Roman" pitchFamily="18" charset="0"/>
              </a:rPr>
              <a:t>The Right </a:t>
            </a:r>
            <a:r>
              <a:rPr lang="en-US" sz="6000" dirty="0">
                <a:solidFill>
                  <a:schemeClr val="tx2"/>
                </a:solidFill>
                <a:cs typeface="Times New Roman" pitchFamily="18" charset="0"/>
              </a:rPr>
              <a:t>Medical </a:t>
            </a:r>
            <a:r>
              <a:rPr lang="en-US" sz="6000" dirty="0" smtClean="0">
                <a:solidFill>
                  <a:schemeClr val="tx2"/>
                </a:solidFill>
                <a:cs typeface="Times New Roman" pitchFamily="18" charset="0"/>
              </a:rPr>
              <a:t>Plan</a:t>
            </a:r>
          </a:p>
          <a:p>
            <a:pPr marL="0" indent="0" algn="ctr">
              <a:buNone/>
            </a:pPr>
            <a:endParaRPr lang="en-US" sz="1400" smtClean="0">
              <a:solidFill>
                <a:schemeClr val="tx2"/>
              </a:solidFill>
              <a:cs typeface="Times New Roman" pitchFamily="18" charset="0"/>
            </a:endParaRPr>
          </a:p>
          <a:p>
            <a:pPr marL="0" indent="0" algn="ctr">
              <a:buNone/>
            </a:pPr>
            <a:r>
              <a:rPr lang="en-US" dirty="0" smtClean="0">
                <a:solidFill>
                  <a:schemeClr val="tx2"/>
                </a:solidFill>
                <a:cs typeface="Times New Roman" pitchFamily="18" charset="0"/>
              </a:rPr>
              <a:t>SMU </a:t>
            </a:r>
            <a:r>
              <a:rPr lang="en-US" dirty="0">
                <a:solidFill>
                  <a:schemeClr val="tx2"/>
                </a:solidFill>
                <a:cs typeface="Times New Roman" pitchFamily="18" charset="0"/>
              </a:rPr>
              <a:t>Benefits </a:t>
            </a:r>
            <a:r>
              <a:rPr lang="en-US" dirty="0" smtClean="0">
                <a:solidFill>
                  <a:schemeClr val="tx2"/>
                </a:solidFill>
                <a:cs typeface="Times New Roman" pitchFamily="18" charset="0"/>
              </a:rPr>
              <a:t>Open </a:t>
            </a:r>
            <a:r>
              <a:rPr lang="en-US" dirty="0">
                <a:solidFill>
                  <a:schemeClr val="tx2"/>
                </a:solidFill>
                <a:cs typeface="Times New Roman" pitchFamily="18" charset="0"/>
              </a:rPr>
              <a:t>Enrollment</a:t>
            </a:r>
            <a:br>
              <a:rPr lang="en-US" dirty="0">
                <a:solidFill>
                  <a:schemeClr val="tx2"/>
                </a:solidFill>
                <a:cs typeface="Times New Roman" pitchFamily="18" charset="0"/>
              </a:rPr>
            </a:br>
            <a:r>
              <a:rPr lang="en-US" dirty="0">
                <a:solidFill>
                  <a:schemeClr val="tx2"/>
                </a:solidFill>
                <a:cs typeface="Times New Roman" pitchFamily="18" charset="0"/>
              </a:rPr>
              <a:t>Fall </a:t>
            </a:r>
            <a:r>
              <a:rPr lang="en-US" dirty="0" smtClean="0">
                <a:solidFill>
                  <a:schemeClr val="tx2"/>
                </a:solidFill>
                <a:cs typeface="Times New Roman" pitchFamily="18" charset="0"/>
              </a:rPr>
              <a:t>2012</a:t>
            </a:r>
            <a:endParaRPr lang="en-US" dirty="0"/>
          </a:p>
        </p:txBody>
      </p:sp>
      <p:sp>
        <p:nvSpPr>
          <p:cNvPr id="22" name="SessionQuestionData" hidden="1"/>
          <p:cNvSpPr txBox="1"/>
          <p:nvPr/>
        </p:nvSpPr>
        <p:spPr>
          <a:xfrm>
            <a:off x="0" y="0"/>
            <a:ext cx="0" cy="10341293"/>
          </a:xfrm>
          <a:prstGeom prst="rect">
            <a:avLst/>
          </a:prstGeom>
          <a:noFill/>
        </p:spPr>
        <p:txBody>
          <a:bodyPr vert="horz" rtlCol="0">
            <a:spAutoFit/>
          </a:bodyPr>
          <a:lstStyle/>
          <a:p>
            <a:r>
              <a:rPr lang="en-US" smtClean="0"/>
              <a:t>&lt;?xml version="1.0"?&gt;&lt;AllQuestions /&gt;</a:t>
            </a:r>
            <a:endParaRPr lang="en-US"/>
          </a:p>
        </p:txBody>
      </p:sp>
      <p:sp>
        <p:nvSpPr>
          <p:cNvPr id="23" name="SessionAnswerData" hidden="1"/>
          <p:cNvSpPr txBox="1"/>
          <p:nvPr/>
        </p:nvSpPr>
        <p:spPr>
          <a:xfrm>
            <a:off x="1270000" y="0"/>
            <a:ext cx="0" cy="9787295"/>
          </a:xfrm>
          <a:prstGeom prst="rect">
            <a:avLst/>
          </a:prstGeom>
          <a:noFill/>
        </p:spPr>
        <p:txBody>
          <a:bodyPr vert="horz" rtlCol="0">
            <a:spAutoFit/>
          </a:bodyPr>
          <a:lstStyle/>
          <a:p>
            <a:r>
              <a:rPr lang="en-US" smtClean="0"/>
              <a:t>&lt;?xml version="1.0"?&gt;&lt;AllAnswers /&gt;</a:t>
            </a:r>
            <a:endParaRPr lang="en-US"/>
          </a:p>
        </p:txBody>
      </p:sp>
      <p:sp>
        <p:nvSpPr>
          <p:cNvPr id="24" name="SessionResponseData" hidden="1"/>
          <p:cNvSpPr txBox="1"/>
          <p:nvPr/>
        </p:nvSpPr>
        <p:spPr>
          <a:xfrm>
            <a:off x="0" y="0"/>
            <a:ext cx="0" cy="10341293"/>
          </a:xfrm>
          <a:prstGeom prst="rect">
            <a:avLst/>
          </a:prstGeom>
          <a:noFill/>
        </p:spPr>
        <p:txBody>
          <a:bodyPr vert="horz" rtlCol="0">
            <a:spAutoFit/>
          </a:bodyPr>
          <a:lstStyle/>
          <a:p>
            <a:r>
              <a:rPr lang="en-US" smtClean="0"/>
              <a:t>&lt;?xml version="1.0"?&gt;&lt;AllResponses /&gt;</a:t>
            </a:r>
            <a:endParaRPr lang="en-US"/>
          </a:p>
        </p:txBody>
      </p:sp>
      <p:sp>
        <p:nvSpPr>
          <p:cNvPr id="25" name="SessionPresentationSettingsData" hidden="1"/>
          <p:cNvSpPr txBox="1"/>
          <p:nvPr/>
        </p:nvSpPr>
        <p:spPr>
          <a:xfrm>
            <a:off x="0" y="0"/>
            <a:ext cx="0" cy="833305043"/>
          </a:xfrm>
          <a:prstGeom prst="rect">
            <a:avLst/>
          </a:prstGeom>
          <a:noFill/>
        </p:spPr>
        <p:txBody>
          <a:bodyPr vert="horz" rtlCol="0">
            <a:spAutoFit/>
          </a:bodyPr>
          <a:lstStyle/>
          <a:p>
            <a:r>
              <a:rPr lang="en-US" smtClean="0"/>
              <a:t>&lt;?xml version="1.0"?&gt;&lt;Settings&gt;&lt;answerBulletFormat&gt;Numeric&lt;/answerBulletFormat&gt;&lt;answerNowAutoInsert&gt;No&lt;/answerNowAutoInsert&gt;&lt;answerNowStyle&gt;Explosion&lt;/answerNowStyle&gt;&lt;answerNowText&gt;Answer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gridOpacity&gt;50%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Received&lt;/responseCounterDisplayValue&gt;&lt;insertObjectUsingColor&gt;Red&lt;/insertObjectUsingColor&gt;&lt;showResults&gt;Yes&lt;/showResults&gt;&lt;teamColors&gt;Use PowerPoint Color Scheme&lt;/teamColors&gt;&lt;teamIdentificationType&gt;None&lt;/teamIdentificationType&gt;&lt;teamScoringType&gt;Voting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No Slides&lt;/showControlBar&gt;&lt;defaultCorrectPointValue&gt;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Settings&gt;</a:t>
            </a:r>
            <a:endParaRPr lang="en-US"/>
          </a:p>
        </p:txBody>
      </p:sp>
      <p:sp>
        <p:nvSpPr>
          <p:cNvPr id="26" name="TeamNamesData" hidden="1"/>
          <p:cNvSpPr txBox="1"/>
          <p:nvPr/>
        </p:nvSpPr>
        <p:spPr>
          <a:xfrm>
            <a:off x="0" y="0"/>
            <a:ext cx="0" cy="113107887"/>
          </a:xfrm>
          <a:prstGeom prst="rect">
            <a:avLst/>
          </a:prstGeom>
          <a:noFill/>
        </p:spPr>
        <p:txBody>
          <a:bodyPr vert="horz" rtlCol="0">
            <a:spAutoFit/>
          </a:bodyPr>
          <a:lstStyle/>
          <a:p>
            <a:r>
              <a:rPr lang="en-US" smtClean="0"/>
              <a:t>&lt;?xml version="1.0"?&gt;&lt;TeamNames&gt;&lt;Team1&gt;&lt;/Team1&gt;&lt;NewTeam1&gt;&lt;/NewTeam1&gt;&lt;Team2&gt;&lt;/Team2&gt;&lt;NewTeam2&gt;&lt;/NewTeam2&gt;&lt;Team3&gt;&lt;/Team3&gt;&lt;NewTeam3&gt;&lt;/NewTeam3&gt;&lt;Team4&gt;&lt;/Team4&gt;&lt;NewTeam4&gt;&lt;/NewTeam4&gt;&lt;Team5&gt;&lt;/Team5&gt;&lt;NewTeam5&gt;&lt;/NewTeam5&gt;&lt;Team6&gt;&lt;/Team6&gt;&lt;NewTeam6&gt;&lt;/NewTeam6&gt;&lt;Team7&gt;&lt;/Team7&gt;&lt;NewTeam7&gt;&lt;/NewTeam7&gt;&lt;Team8&gt;&lt;/Team8&gt;&lt;NewTeam8&gt;&lt;/NewTeam8&gt;&lt;Team9&gt;&lt;/Team9&gt;&lt;NewTeam9&gt;&lt;/NewTeam9&gt;&lt;Team10&gt;&lt;/Team10&gt;&lt;NewTeam10&gt;&lt;/NewTeam10&gt;&lt;/TeamNames&gt;</a:t>
            </a:r>
            <a:endParaRPr lang="en-US"/>
          </a:p>
        </p:txBody>
      </p:sp>
      <p:sp>
        <p:nvSpPr>
          <p:cNvPr id="8"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4146788745"/>
      </p:ext>
    </p:extLst>
  </p:cSld>
  <p:clrMapOvr>
    <a:masterClrMapping/>
  </p:clrMapOvr>
  <p:transition spd="med" advTm="38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0"/>
            <a:ext cx="8229600" cy="1219200"/>
          </a:xfrm>
        </p:spPr>
        <p:txBody>
          <a:bodyPr/>
          <a:lstStyle/>
          <a:p>
            <a:r>
              <a:rPr lang="en-US" dirty="0" smtClean="0">
                <a:solidFill>
                  <a:schemeClr val="tx2"/>
                </a:solidFill>
                <a:cs typeface="Times New Roman" pitchFamily="18" charset="0"/>
              </a:rPr>
              <a:t>Plan Options At A Glance</a:t>
            </a:r>
            <a:endParaRPr lang="en-US" dirty="0">
              <a:solidFill>
                <a:schemeClr val="tx2"/>
              </a:solidFill>
              <a:cs typeface="Times New Roman" pitchFamily="18" charset="0"/>
            </a:endParaRPr>
          </a:p>
        </p:txBody>
      </p:sp>
      <p:sp>
        <p:nvSpPr>
          <p:cNvPr id="8" name="TextBox 7"/>
          <p:cNvSpPr txBox="1"/>
          <p:nvPr/>
        </p:nvSpPr>
        <p:spPr>
          <a:xfrm>
            <a:off x="538716" y="5257800"/>
            <a:ext cx="7924800" cy="1107996"/>
          </a:xfrm>
          <a:prstGeom prst="rect">
            <a:avLst/>
          </a:prstGeom>
          <a:noFill/>
        </p:spPr>
        <p:txBody>
          <a:bodyPr wrap="square">
            <a:spAutoFit/>
          </a:bodyPr>
          <a:lstStyle/>
          <a:p>
            <a:pPr algn="ctr">
              <a:defRPr/>
            </a:pPr>
            <a:r>
              <a:rPr lang="en-US" sz="1600" b="1" dirty="0" smtClean="0">
                <a:solidFill>
                  <a:schemeClr val="tx2"/>
                </a:solidFill>
              </a:rPr>
              <a:t>All examples reflect in-network benefits for an individual.                                                   Deductible and out-of-pocket costs are higher when more than </a:t>
            </a:r>
            <a:br>
              <a:rPr lang="en-US" sz="1600" b="1" dirty="0" smtClean="0">
                <a:solidFill>
                  <a:schemeClr val="tx2"/>
                </a:solidFill>
              </a:rPr>
            </a:br>
            <a:r>
              <a:rPr lang="en-US" sz="1600" b="1" dirty="0" smtClean="0">
                <a:solidFill>
                  <a:schemeClr val="tx2"/>
                </a:solidFill>
              </a:rPr>
              <a:t>one member of the family is utilizing care during the plan year.</a:t>
            </a:r>
          </a:p>
          <a:p>
            <a:pPr algn="ctr">
              <a:defRPr/>
            </a:pPr>
            <a:endParaRPr lang="en-US" b="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6321947"/>
              </p:ext>
            </p:extLst>
          </p:nvPr>
        </p:nvGraphicFramePr>
        <p:xfrm>
          <a:off x="381000" y="1066800"/>
          <a:ext cx="8503920" cy="3869055"/>
        </p:xfrm>
        <a:graphic>
          <a:graphicData uri="http://schemas.openxmlformats.org/drawingml/2006/table">
            <a:tbl>
              <a:tblPr firstRow="1" bandRow="1">
                <a:tableStyleId>{46F890A9-2807-4EBB-B81D-B2AA78EC7F39}</a:tableStyleId>
              </a:tblPr>
              <a:tblGrid>
                <a:gridCol w="914400"/>
                <a:gridCol w="762000"/>
                <a:gridCol w="1600200"/>
                <a:gridCol w="1676400"/>
                <a:gridCol w="1600200"/>
                <a:gridCol w="1950720"/>
              </a:tblGrid>
              <a:tr h="457200">
                <a:tc>
                  <a:txBody>
                    <a:bodyPr/>
                    <a:lstStyle/>
                    <a:p>
                      <a:pPr algn="ctr"/>
                      <a:r>
                        <a:rPr lang="en-US" sz="1200" dirty="0" smtClean="0">
                          <a:latin typeface="+mj-lt"/>
                        </a:rPr>
                        <a:t>Medical</a:t>
                      </a:r>
                      <a:r>
                        <a:rPr lang="en-US" sz="1200" baseline="0" dirty="0" smtClean="0">
                          <a:latin typeface="+mj-lt"/>
                        </a:rPr>
                        <a:t> </a:t>
                      </a:r>
                      <a:r>
                        <a:rPr lang="en-US" sz="1200" dirty="0" smtClean="0">
                          <a:latin typeface="+mj-lt"/>
                        </a:rPr>
                        <a:t>Plan Option</a:t>
                      </a:r>
                      <a:endParaRPr lang="en-US" sz="1200" dirty="0">
                        <a:latin typeface="+mj-lt"/>
                      </a:endParaRPr>
                    </a:p>
                  </a:txBody>
                  <a:tcPr anchor="ctr">
                    <a:solidFill>
                      <a:srgbClr val="1F497D"/>
                    </a:solidFill>
                  </a:tcPr>
                </a:tc>
                <a:tc>
                  <a:txBody>
                    <a:bodyPr/>
                    <a:lstStyle/>
                    <a:p>
                      <a:pPr algn="ctr" rtl="0" fontAlgn="t"/>
                      <a:r>
                        <a:rPr lang="en-US" sz="1200" b="1" i="0" u="none" strike="noStrike" dirty="0" smtClean="0">
                          <a:solidFill>
                            <a:srgbClr val="FFFFFF"/>
                          </a:solidFill>
                          <a:latin typeface="+mj-lt"/>
                        </a:rPr>
                        <a:t>Preventive</a:t>
                      </a:r>
                      <a:r>
                        <a:rPr lang="en-US" sz="1200" b="1" i="0" u="none" strike="noStrike" baseline="0" dirty="0" smtClean="0">
                          <a:solidFill>
                            <a:srgbClr val="FFFFFF"/>
                          </a:solidFill>
                          <a:latin typeface="+mj-lt"/>
                        </a:rPr>
                        <a:t> </a:t>
                      </a:r>
                      <a:r>
                        <a:rPr lang="en-US" sz="1200" b="1" i="0" u="none" strike="noStrike" dirty="0" smtClean="0">
                          <a:solidFill>
                            <a:srgbClr val="FFFFFF"/>
                          </a:solidFill>
                          <a:latin typeface="+mj-lt"/>
                        </a:rPr>
                        <a:t>Care Visits </a:t>
                      </a:r>
                      <a:endParaRPr lang="en-US" sz="1200" b="1" i="0" u="none" strike="noStrike" dirty="0">
                        <a:solidFill>
                          <a:srgbClr val="FFFFFF"/>
                        </a:solidFill>
                        <a:latin typeface="+mj-lt"/>
                      </a:endParaRPr>
                    </a:p>
                  </a:txBody>
                  <a:tcPr marL="9525" marR="9525" marT="9525" marB="0" anchor="ctr">
                    <a:solidFill>
                      <a:srgbClr val="1F497D"/>
                    </a:solidFill>
                  </a:tcPr>
                </a:tc>
                <a:tc>
                  <a:txBody>
                    <a:bodyPr/>
                    <a:lstStyle/>
                    <a:p>
                      <a:pPr algn="ctr" rtl="0" fontAlgn="t"/>
                      <a:r>
                        <a:rPr lang="en-US" sz="1200" b="1" i="0" u="none" strike="noStrike" dirty="0">
                          <a:solidFill>
                            <a:srgbClr val="FFFFFF"/>
                          </a:solidFill>
                          <a:latin typeface="+mj-lt"/>
                        </a:rPr>
                        <a:t>Physician </a:t>
                      </a:r>
                      <a:br>
                        <a:rPr lang="en-US" sz="1200" b="1" i="0" u="none" strike="noStrike" dirty="0">
                          <a:solidFill>
                            <a:srgbClr val="FFFFFF"/>
                          </a:solidFill>
                          <a:latin typeface="+mj-lt"/>
                        </a:rPr>
                      </a:br>
                      <a:r>
                        <a:rPr lang="en-US" sz="1200" b="1" i="0" u="none" strike="noStrike" dirty="0">
                          <a:solidFill>
                            <a:srgbClr val="FFFFFF"/>
                          </a:solidFill>
                          <a:latin typeface="+mj-lt"/>
                        </a:rPr>
                        <a:t>Office Visits </a:t>
                      </a:r>
                    </a:p>
                  </a:txBody>
                  <a:tcPr marL="9525" marR="9525" marT="9525" marB="0" anchor="ctr">
                    <a:solidFill>
                      <a:srgbClr val="1F497D"/>
                    </a:solidFill>
                  </a:tcPr>
                </a:tc>
                <a:tc>
                  <a:txBody>
                    <a:bodyPr/>
                    <a:lstStyle/>
                    <a:p>
                      <a:pPr algn="ctr" rtl="0" fontAlgn="t"/>
                      <a:r>
                        <a:rPr lang="en-US" sz="1200" b="1" i="0" u="none" strike="noStrike" dirty="0">
                          <a:solidFill>
                            <a:srgbClr val="FFFFFF"/>
                          </a:solidFill>
                          <a:latin typeface="+mj-lt"/>
                        </a:rPr>
                        <a:t>Emergency </a:t>
                      </a:r>
                      <a:br>
                        <a:rPr lang="en-US" sz="1200" b="1" i="0" u="none" strike="noStrike" dirty="0">
                          <a:solidFill>
                            <a:srgbClr val="FFFFFF"/>
                          </a:solidFill>
                          <a:latin typeface="+mj-lt"/>
                        </a:rPr>
                      </a:br>
                      <a:r>
                        <a:rPr lang="en-US" sz="1200" b="1" i="0" u="none" strike="noStrike" dirty="0">
                          <a:solidFill>
                            <a:srgbClr val="FFFFFF"/>
                          </a:solidFill>
                          <a:latin typeface="+mj-lt"/>
                        </a:rPr>
                        <a:t>Room </a:t>
                      </a:r>
                    </a:p>
                  </a:txBody>
                  <a:tcPr marL="9525" marR="9525" marT="9525" marB="0" anchor="ctr">
                    <a:solidFill>
                      <a:srgbClr val="1F497D"/>
                    </a:solidFill>
                  </a:tcPr>
                </a:tc>
                <a:tc>
                  <a:txBody>
                    <a:bodyPr/>
                    <a:lstStyle/>
                    <a:p>
                      <a:pPr algn="ctr" rtl="0" fontAlgn="t"/>
                      <a:r>
                        <a:rPr lang="en-US" sz="1200" b="1" i="0" u="none" strike="noStrike" dirty="0">
                          <a:solidFill>
                            <a:srgbClr val="FFFFFF"/>
                          </a:solidFill>
                          <a:latin typeface="+mj-lt"/>
                        </a:rPr>
                        <a:t>Inpatient </a:t>
                      </a:r>
                      <a:br>
                        <a:rPr lang="en-US" sz="1200" b="1" i="0" u="none" strike="noStrike" dirty="0">
                          <a:solidFill>
                            <a:srgbClr val="FFFFFF"/>
                          </a:solidFill>
                          <a:latin typeface="+mj-lt"/>
                        </a:rPr>
                      </a:br>
                      <a:r>
                        <a:rPr lang="en-US" sz="1200" b="1" i="0" u="none" strike="noStrike" dirty="0">
                          <a:solidFill>
                            <a:srgbClr val="FFFFFF"/>
                          </a:solidFill>
                          <a:latin typeface="+mj-lt"/>
                        </a:rPr>
                        <a:t>Hospital Care </a:t>
                      </a:r>
                    </a:p>
                  </a:txBody>
                  <a:tcPr marL="9525" marR="9525" marT="9525" marB="0" anchor="ctr">
                    <a:solidFill>
                      <a:srgbClr val="1F497D"/>
                    </a:solidFill>
                  </a:tcPr>
                </a:tc>
                <a:tc>
                  <a:txBody>
                    <a:bodyPr/>
                    <a:lstStyle/>
                    <a:p>
                      <a:pPr algn="ctr" rtl="0" fontAlgn="t"/>
                      <a:r>
                        <a:rPr lang="en-US" sz="1200" b="1" i="0" u="none" strike="noStrike" dirty="0" smtClean="0">
                          <a:solidFill>
                            <a:srgbClr val="FFFFFF"/>
                          </a:solidFill>
                          <a:latin typeface="+mj-lt"/>
                        </a:rPr>
                        <a:t>Retail Pharmacy</a:t>
                      </a:r>
                      <a:endParaRPr lang="en-US" sz="1200" b="1" i="0" u="none" strike="noStrike" dirty="0">
                        <a:solidFill>
                          <a:srgbClr val="FFFFFF"/>
                        </a:solidFill>
                        <a:latin typeface="+mj-lt"/>
                      </a:endParaRPr>
                    </a:p>
                  </a:txBody>
                  <a:tcPr marL="9525" marR="9525" marT="9525" marB="0" anchor="ctr">
                    <a:solidFill>
                      <a:srgbClr val="1F497D"/>
                    </a:solidFill>
                  </a:tcPr>
                </a:tc>
              </a:tr>
              <a:tr h="640080">
                <a:tc>
                  <a:txBody>
                    <a:bodyPr/>
                    <a:lstStyle/>
                    <a:p>
                      <a:pPr algn="ctr"/>
                      <a:r>
                        <a:rPr lang="en-US" sz="1200" b="1" dirty="0" smtClean="0">
                          <a:solidFill>
                            <a:schemeClr val="tx1"/>
                          </a:solidFill>
                          <a:latin typeface="+mj-lt"/>
                        </a:rPr>
                        <a:t>$1,000 Deductible</a:t>
                      </a:r>
                      <a:endParaRPr lang="en-US" sz="1200" b="1" dirty="0">
                        <a:solidFill>
                          <a:schemeClr val="tx1"/>
                        </a:solidFill>
                        <a:latin typeface="+mj-lt"/>
                      </a:endParaRPr>
                    </a:p>
                  </a:txBody>
                  <a:tcPr anchor="ctr">
                    <a:solidFill>
                      <a:schemeClr val="bg1">
                        <a:lumMod val="75000"/>
                      </a:schemeClr>
                    </a:solidFill>
                  </a:tcPr>
                </a:tc>
                <a:tc>
                  <a:txBody>
                    <a:bodyPr/>
                    <a:lstStyle/>
                    <a:p>
                      <a:pPr algn="ctr"/>
                      <a:r>
                        <a:rPr lang="en-US" sz="1200" dirty="0" smtClean="0">
                          <a:solidFill>
                            <a:schemeClr val="tx1"/>
                          </a:solidFill>
                          <a:latin typeface="+mj-lt"/>
                        </a:rPr>
                        <a:t>Plan pays</a:t>
                      </a:r>
                      <a:r>
                        <a:rPr lang="en-US" sz="1200" baseline="0" dirty="0" smtClean="0">
                          <a:solidFill>
                            <a:schemeClr val="tx1"/>
                          </a:solidFill>
                          <a:latin typeface="+mj-lt"/>
                        </a:rPr>
                        <a:t> 100%</a:t>
                      </a:r>
                      <a:endParaRPr lang="en-US" sz="1200" dirty="0">
                        <a:solidFill>
                          <a:schemeClr val="tx1"/>
                        </a:solidFill>
                        <a:latin typeface="+mj-lt"/>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j-lt"/>
                        </a:rPr>
                        <a:t>PCP = $25 Copay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j-lt"/>
                        </a:rPr>
                        <a:t>Specialist</a:t>
                      </a:r>
                      <a:r>
                        <a:rPr lang="en-US" sz="1200" baseline="0" dirty="0" smtClean="0">
                          <a:solidFill>
                            <a:schemeClr val="tx1"/>
                          </a:solidFill>
                          <a:latin typeface="+mj-lt"/>
                        </a:rPr>
                        <a:t>  = $40 Copay</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mj-lt"/>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j-lt"/>
                        </a:rPr>
                        <a:t>$100 Copay, then</a:t>
                      </a:r>
                      <a:br>
                        <a:rPr lang="en-US" sz="1200" dirty="0" smtClean="0">
                          <a:solidFill>
                            <a:schemeClr val="tx1"/>
                          </a:solidFill>
                          <a:latin typeface="+mj-lt"/>
                        </a:rPr>
                      </a:br>
                      <a:r>
                        <a:rPr lang="en-US" sz="1200" dirty="0" smtClean="0">
                          <a:solidFill>
                            <a:schemeClr val="tx1"/>
                          </a:solidFill>
                          <a:latin typeface="+mj-lt"/>
                        </a:rPr>
                        <a:t>$1,000 deductible, then</a:t>
                      </a:r>
                      <a:br>
                        <a:rPr lang="en-US" sz="1200" dirty="0" smtClean="0">
                          <a:solidFill>
                            <a:schemeClr val="tx1"/>
                          </a:solidFill>
                          <a:latin typeface="+mj-lt"/>
                        </a:rPr>
                      </a:br>
                      <a:r>
                        <a:rPr lang="en-US" sz="1200" dirty="0" smtClean="0">
                          <a:solidFill>
                            <a:schemeClr val="tx1"/>
                          </a:solidFill>
                          <a:latin typeface="+mj-lt"/>
                        </a:rPr>
                        <a:t>20% up to $5,000 OOP</a:t>
                      </a:r>
                    </a:p>
                  </a:txBody>
                  <a:tcPr anchor="ctr">
                    <a:solidFill>
                      <a:schemeClr val="bg1">
                        <a:lumMod val="75000"/>
                      </a:schemeClr>
                    </a:solidFill>
                  </a:tcPr>
                </a:tc>
                <a:tc>
                  <a:txBody>
                    <a:bodyPr/>
                    <a:lstStyle/>
                    <a:p>
                      <a:pPr algn="ctr" rtl="0" fontAlgn="t"/>
                      <a:r>
                        <a:rPr lang="en-US" sz="1200" b="0" i="0" u="none" strike="noStrike" dirty="0">
                          <a:solidFill>
                            <a:schemeClr val="tx1"/>
                          </a:solidFill>
                          <a:latin typeface="+mj-lt"/>
                        </a:rPr>
                        <a:t>$1,000 deductible, then </a:t>
                      </a:r>
                      <a:r>
                        <a:rPr lang="en-US" sz="1200" b="0" i="0" u="none" strike="noStrike" dirty="0" smtClean="0">
                          <a:solidFill>
                            <a:schemeClr val="tx1"/>
                          </a:solidFill>
                          <a:latin typeface="+mj-lt"/>
                        </a:rPr>
                        <a:t>20% up </a:t>
                      </a:r>
                      <a:r>
                        <a:rPr lang="en-US" sz="1200" b="0" i="0" u="none" strike="noStrike" dirty="0">
                          <a:solidFill>
                            <a:schemeClr val="tx1"/>
                          </a:solidFill>
                          <a:latin typeface="+mj-lt"/>
                        </a:rPr>
                        <a:t>to $5,000 </a:t>
                      </a:r>
                      <a:r>
                        <a:rPr lang="en-US" sz="1200" b="0" i="0" u="none" strike="noStrike" dirty="0" smtClean="0">
                          <a:solidFill>
                            <a:schemeClr val="tx1"/>
                          </a:solidFill>
                          <a:latin typeface="+mj-lt"/>
                        </a:rPr>
                        <a:t>OOP</a:t>
                      </a:r>
                    </a:p>
                    <a:p>
                      <a:pPr algn="ctr" rtl="0" fontAlgn="t"/>
                      <a:endParaRPr lang="en-US" sz="1200" b="0" i="0" u="none" strike="noStrike" dirty="0">
                        <a:solidFill>
                          <a:schemeClr val="tx1"/>
                        </a:solidFill>
                        <a:latin typeface="+mj-lt"/>
                      </a:endParaRPr>
                    </a:p>
                  </a:txBody>
                  <a:tcPr marL="9525" marR="9525" marT="9525" marB="0" anchor="ctr">
                    <a:solidFill>
                      <a:schemeClr val="bg1">
                        <a:lumMod val="75000"/>
                      </a:schemeClr>
                    </a:solidFill>
                  </a:tcPr>
                </a:tc>
                <a:tc>
                  <a:txBody>
                    <a:bodyPr/>
                    <a:lstStyle/>
                    <a:p>
                      <a:pPr algn="ctr" rtl="0" fontAlgn="t"/>
                      <a:r>
                        <a:rPr lang="en-US" sz="1200" b="0" i="0" u="none" strike="noStrike" dirty="0" smtClean="0">
                          <a:solidFill>
                            <a:schemeClr val="tx1"/>
                          </a:solidFill>
                          <a:latin typeface="+mj-lt"/>
                        </a:rPr>
                        <a:t>Generic =</a:t>
                      </a:r>
                      <a:r>
                        <a:rPr lang="en-US" sz="1200" b="0" i="0" u="none" strike="noStrike" baseline="0" dirty="0" smtClean="0">
                          <a:solidFill>
                            <a:schemeClr val="tx1"/>
                          </a:solidFill>
                          <a:latin typeface="+mj-lt"/>
                        </a:rPr>
                        <a:t> 30% </a:t>
                      </a:r>
                    </a:p>
                    <a:p>
                      <a:pPr algn="ctr" rtl="0" fontAlgn="t"/>
                      <a:r>
                        <a:rPr lang="en-US" sz="1200" b="0" i="0" u="none" strike="noStrike" kern="1200" dirty="0" smtClean="0">
                          <a:solidFill>
                            <a:schemeClr val="tx1"/>
                          </a:solidFill>
                          <a:latin typeface="+mn-lt"/>
                          <a:ea typeface="+mn-ea"/>
                          <a:cs typeface="+mn-cs"/>
                        </a:rPr>
                        <a:t>$100 brand deductible, then:</a:t>
                      </a:r>
                    </a:p>
                    <a:p>
                      <a:pPr algn="ctr" rtl="0" fontAlgn="t"/>
                      <a:r>
                        <a:rPr lang="en-US" sz="1200" b="0" i="0" u="none" strike="noStrike" kern="1200" dirty="0" smtClean="0">
                          <a:solidFill>
                            <a:schemeClr val="tx1"/>
                          </a:solidFill>
                          <a:latin typeface="+mn-lt"/>
                          <a:ea typeface="+mn-ea"/>
                          <a:cs typeface="+mn-cs"/>
                        </a:rPr>
                        <a:t>Preferred</a:t>
                      </a:r>
                      <a:r>
                        <a:rPr lang="en-US" sz="1200" b="0" i="0" u="none" strike="noStrike" kern="1200" baseline="0" dirty="0" smtClean="0">
                          <a:solidFill>
                            <a:schemeClr val="tx1"/>
                          </a:solidFill>
                          <a:latin typeface="+mn-lt"/>
                          <a:ea typeface="+mn-ea"/>
                          <a:cs typeface="+mn-cs"/>
                        </a:rPr>
                        <a:t> = 30%</a:t>
                      </a:r>
                    </a:p>
                    <a:p>
                      <a:pPr algn="ctr" rtl="0" fontAlgn="t"/>
                      <a:r>
                        <a:rPr lang="en-US" sz="1200" b="0" i="0" u="none" strike="noStrike" kern="1200" dirty="0" smtClean="0">
                          <a:solidFill>
                            <a:schemeClr val="tx1"/>
                          </a:solidFill>
                          <a:latin typeface="+mn-lt"/>
                          <a:ea typeface="+mn-ea"/>
                          <a:cs typeface="+mn-cs"/>
                        </a:rPr>
                        <a:t>Non-Preferred</a:t>
                      </a:r>
                      <a:r>
                        <a:rPr lang="en-US" sz="1200" b="0" i="0" u="none" strike="noStrike" kern="1200" baseline="0" dirty="0" smtClean="0">
                          <a:solidFill>
                            <a:schemeClr val="tx1"/>
                          </a:solidFill>
                          <a:latin typeface="+mn-lt"/>
                          <a:ea typeface="+mn-ea"/>
                          <a:cs typeface="+mn-cs"/>
                        </a:rPr>
                        <a:t>= 50%</a:t>
                      </a:r>
                      <a:r>
                        <a:rPr lang="en-US" sz="1200" b="0" i="0" u="none" strike="noStrike" kern="1200" dirty="0" smtClean="0">
                          <a:solidFill>
                            <a:schemeClr val="tx1"/>
                          </a:solidFill>
                          <a:latin typeface="+mn-lt"/>
                          <a:ea typeface="+mn-ea"/>
                          <a:cs typeface="+mn-cs"/>
                        </a:rPr>
                        <a:t/>
                      </a:r>
                      <a:br>
                        <a:rPr lang="en-US" sz="1200" b="0" i="0" u="none" strike="noStrike" kern="1200" dirty="0" smtClean="0">
                          <a:solidFill>
                            <a:schemeClr val="tx1"/>
                          </a:solidFill>
                          <a:latin typeface="+mn-lt"/>
                          <a:ea typeface="+mn-ea"/>
                          <a:cs typeface="+mn-cs"/>
                        </a:rPr>
                      </a:br>
                      <a:endParaRPr lang="en-US" sz="1200" b="0" i="0" u="none" strike="noStrike" dirty="0">
                        <a:solidFill>
                          <a:schemeClr val="tx1"/>
                        </a:solidFill>
                        <a:latin typeface="+mj-lt"/>
                      </a:endParaRPr>
                    </a:p>
                  </a:txBody>
                  <a:tcPr marL="9525" marR="9525" marT="9525" marB="0" anchor="ctr">
                    <a:solidFill>
                      <a:schemeClr val="bg1">
                        <a:lumMod val="75000"/>
                      </a:schemeClr>
                    </a:solidFill>
                  </a:tcPr>
                </a:tc>
              </a:tr>
              <a:tr h="640080">
                <a:tc>
                  <a:txBody>
                    <a:bodyPr/>
                    <a:lstStyle/>
                    <a:p>
                      <a:pPr algn="ctr"/>
                      <a:r>
                        <a:rPr lang="en-US" sz="1200" b="1" dirty="0" smtClean="0">
                          <a:solidFill>
                            <a:schemeClr val="tx1"/>
                          </a:solidFill>
                          <a:latin typeface="+mj-lt"/>
                        </a:rPr>
                        <a:t>$2,000 Deductible</a:t>
                      </a:r>
                      <a:endParaRPr lang="en-US" sz="1200" b="1" dirty="0">
                        <a:solidFill>
                          <a:schemeClr val="tx1"/>
                        </a:solidFill>
                        <a:latin typeface="+mj-lt"/>
                      </a:endParaRPr>
                    </a:p>
                  </a:txBody>
                  <a:tcPr anchor="ctr"/>
                </a:tc>
                <a:tc>
                  <a:txBody>
                    <a:bodyPr/>
                    <a:lstStyle/>
                    <a:p>
                      <a:pPr algn="ctr"/>
                      <a:r>
                        <a:rPr lang="en-US" sz="1200" dirty="0" smtClean="0">
                          <a:solidFill>
                            <a:schemeClr val="tx1"/>
                          </a:solidFill>
                          <a:latin typeface="+mj-lt"/>
                        </a:rPr>
                        <a:t>Plan pays</a:t>
                      </a:r>
                      <a:r>
                        <a:rPr lang="en-US" sz="1200" baseline="0" dirty="0" smtClean="0">
                          <a:solidFill>
                            <a:schemeClr val="tx1"/>
                          </a:solidFill>
                          <a:latin typeface="+mj-lt"/>
                        </a:rPr>
                        <a:t> 100%</a:t>
                      </a:r>
                      <a:endParaRPr lang="en-US" sz="1200" dirty="0">
                        <a:solidFill>
                          <a:schemeClr val="tx1"/>
                        </a:solidFill>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PCP = $25 Copay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Specialist</a:t>
                      </a:r>
                      <a:r>
                        <a:rPr lang="en-US" sz="1200" kern="1200" baseline="0" dirty="0" smtClean="0">
                          <a:solidFill>
                            <a:schemeClr val="tx1"/>
                          </a:solidFill>
                          <a:latin typeface="+mn-lt"/>
                          <a:ea typeface="+mn-ea"/>
                          <a:cs typeface="+mn-cs"/>
                        </a:rPr>
                        <a:t>  = $40 Copay</a:t>
                      </a:r>
                      <a:endParaRPr lang="en-US" sz="12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mj-lt"/>
                      </a:endParaRPr>
                    </a:p>
                  </a:txBody>
                  <a:tcPr anchor="ctr"/>
                </a:tc>
                <a:tc>
                  <a:txBody>
                    <a:bodyPr/>
                    <a:lstStyle/>
                    <a:p>
                      <a:pPr algn="ctr" rtl="0" fontAlgn="t"/>
                      <a:r>
                        <a:rPr lang="en-US" sz="1200" b="0" i="0" u="none" strike="noStrike" dirty="0">
                          <a:solidFill>
                            <a:schemeClr val="tx1"/>
                          </a:solidFill>
                          <a:latin typeface="+mj-lt"/>
                        </a:rPr>
                        <a:t>$100 </a:t>
                      </a:r>
                      <a:r>
                        <a:rPr lang="en-US" sz="1200" b="0" i="0" u="none" strike="noStrike" dirty="0" smtClean="0">
                          <a:solidFill>
                            <a:schemeClr val="tx1"/>
                          </a:solidFill>
                          <a:latin typeface="+mj-lt"/>
                        </a:rPr>
                        <a:t>Copay, then</a:t>
                      </a:r>
                      <a:r>
                        <a:rPr lang="en-US" sz="1200" b="0" i="0" u="none" strike="noStrike" dirty="0">
                          <a:solidFill>
                            <a:schemeClr val="tx1"/>
                          </a:solidFill>
                          <a:latin typeface="+mj-lt"/>
                        </a:rPr>
                        <a:t/>
                      </a:r>
                      <a:br>
                        <a:rPr lang="en-US" sz="1200" b="0" i="0" u="none" strike="noStrike" dirty="0">
                          <a:solidFill>
                            <a:schemeClr val="tx1"/>
                          </a:solidFill>
                          <a:latin typeface="+mj-lt"/>
                        </a:rPr>
                      </a:br>
                      <a:r>
                        <a:rPr lang="en-US" sz="1200" b="0" i="0" u="none" strike="noStrike" dirty="0" smtClean="0">
                          <a:solidFill>
                            <a:schemeClr val="tx1"/>
                          </a:solidFill>
                          <a:latin typeface="+mj-lt"/>
                        </a:rPr>
                        <a:t>$2,000 deductible, then</a:t>
                      </a:r>
                    </a:p>
                    <a:p>
                      <a:pPr algn="ctr" rtl="0" fontAlgn="t"/>
                      <a:r>
                        <a:rPr lang="en-US" sz="1200" b="0" i="0" u="none" strike="noStrike" dirty="0" smtClean="0">
                          <a:solidFill>
                            <a:schemeClr val="tx1"/>
                          </a:solidFill>
                          <a:latin typeface="+mj-lt"/>
                        </a:rPr>
                        <a:t>20%</a:t>
                      </a:r>
                      <a:r>
                        <a:rPr lang="en-US" sz="1200" b="0" i="0" u="none" strike="noStrike" baseline="0" dirty="0" smtClean="0">
                          <a:solidFill>
                            <a:schemeClr val="tx1"/>
                          </a:solidFill>
                          <a:latin typeface="+mj-lt"/>
                        </a:rPr>
                        <a:t> up to $5,000 OOP</a:t>
                      </a:r>
                      <a:endParaRPr lang="en-US" sz="1200" b="0" i="0" u="none" strike="noStrike" dirty="0">
                        <a:solidFill>
                          <a:schemeClr val="tx1"/>
                        </a:solidFill>
                        <a:latin typeface="+mj-lt"/>
                      </a:endParaRPr>
                    </a:p>
                  </a:txBody>
                  <a:tcPr marL="9525" marR="9525" marT="9525" marB="0" anchor="ctr"/>
                </a:tc>
                <a:tc>
                  <a:txBody>
                    <a:bodyPr/>
                    <a:lstStyle/>
                    <a:p>
                      <a:pPr algn="ctr" rtl="0" fontAlgn="t"/>
                      <a:r>
                        <a:rPr lang="en-US" sz="1200" b="0" i="0" u="none" strike="noStrike" dirty="0">
                          <a:solidFill>
                            <a:schemeClr val="tx1"/>
                          </a:solidFill>
                          <a:latin typeface="+mj-lt"/>
                        </a:rPr>
                        <a:t>$2,000 deductible, then </a:t>
                      </a:r>
                      <a:r>
                        <a:rPr lang="en-US" sz="1200" b="0" i="0" u="none" strike="noStrike" dirty="0" smtClean="0">
                          <a:solidFill>
                            <a:schemeClr val="tx1"/>
                          </a:solidFill>
                          <a:latin typeface="+mj-lt"/>
                        </a:rPr>
                        <a:t>20% up </a:t>
                      </a:r>
                      <a:r>
                        <a:rPr lang="en-US" sz="1200" b="0" i="0" u="none" strike="noStrike" dirty="0">
                          <a:solidFill>
                            <a:schemeClr val="tx1"/>
                          </a:solidFill>
                          <a:latin typeface="+mj-lt"/>
                        </a:rPr>
                        <a:t>to </a:t>
                      </a:r>
                      <a:r>
                        <a:rPr lang="en-US" sz="1200" b="0" i="0" u="none" strike="noStrike" dirty="0" smtClean="0">
                          <a:solidFill>
                            <a:schemeClr val="tx1"/>
                          </a:solidFill>
                          <a:latin typeface="+mj-lt"/>
                        </a:rPr>
                        <a:t>$5,000 OOP</a:t>
                      </a:r>
                    </a:p>
                    <a:p>
                      <a:pPr algn="ctr" rtl="0" fontAlgn="t"/>
                      <a:endParaRPr lang="en-US" sz="1200" b="0" i="0" u="none" strike="noStrike" dirty="0">
                        <a:solidFill>
                          <a:schemeClr val="tx1"/>
                        </a:solidFill>
                        <a:latin typeface="+mj-lt"/>
                      </a:endParaRPr>
                    </a:p>
                  </a:txBody>
                  <a:tcPr marL="9525" marR="9525" marT="9525" marB="0" anchor="ctr"/>
                </a:tc>
                <a:tc>
                  <a:txBody>
                    <a:bodyPr/>
                    <a:lstStyle/>
                    <a:p>
                      <a:pPr algn="ctr" rtl="0" fontAlgn="t"/>
                      <a:r>
                        <a:rPr lang="en-US" sz="1200" b="0" i="0" u="none" strike="noStrike" kern="1200" dirty="0" smtClean="0">
                          <a:solidFill>
                            <a:schemeClr val="tx1"/>
                          </a:solidFill>
                          <a:latin typeface="+mn-lt"/>
                          <a:ea typeface="+mn-ea"/>
                          <a:cs typeface="+mn-cs"/>
                        </a:rPr>
                        <a:t>Generic =</a:t>
                      </a:r>
                      <a:r>
                        <a:rPr lang="en-US" sz="1200" b="0" i="0" u="none" strike="noStrike" kern="1200" baseline="0" dirty="0" smtClean="0">
                          <a:solidFill>
                            <a:schemeClr val="tx1"/>
                          </a:solidFill>
                          <a:latin typeface="+mn-lt"/>
                          <a:ea typeface="+mn-ea"/>
                          <a:cs typeface="+mn-cs"/>
                        </a:rPr>
                        <a:t> 30% </a:t>
                      </a:r>
                    </a:p>
                    <a:p>
                      <a:pPr algn="ctr" rtl="0" fontAlgn="t"/>
                      <a:r>
                        <a:rPr lang="en-US" sz="1200" b="0" i="0" u="none" strike="noStrike" kern="1200" dirty="0" smtClean="0">
                          <a:solidFill>
                            <a:schemeClr val="tx1"/>
                          </a:solidFill>
                          <a:latin typeface="+mn-lt"/>
                          <a:ea typeface="+mn-ea"/>
                          <a:cs typeface="+mn-cs"/>
                        </a:rPr>
                        <a:t>$100 brand deductible, then:</a:t>
                      </a:r>
                    </a:p>
                    <a:p>
                      <a:pPr algn="ctr" rtl="0" fontAlgn="t"/>
                      <a:r>
                        <a:rPr lang="en-US" sz="1200" b="0" i="0" u="none" strike="noStrike" kern="1200" dirty="0" smtClean="0">
                          <a:solidFill>
                            <a:schemeClr val="tx1"/>
                          </a:solidFill>
                          <a:latin typeface="+mn-lt"/>
                          <a:ea typeface="+mn-ea"/>
                          <a:cs typeface="+mn-cs"/>
                        </a:rPr>
                        <a:t>Preferred</a:t>
                      </a:r>
                      <a:r>
                        <a:rPr lang="en-US" sz="1200" b="0" i="0" u="none" strike="noStrike" kern="1200" baseline="0" dirty="0" smtClean="0">
                          <a:solidFill>
                            <a:schemeClr val="tx1"/>
                          </a:solidFill>
                          <a:latin typeface="+mn-lt"/>
                          <a:ea typeface="+mn-ea"/>
                          <a:cs typeface="+mn-cs"/>
                        </a:rPr>
                        <a:t> = 30%</a:t>
                      </a:r>
                    </a:p>
                    <a:p>
                      <a:pPr algn="ctr" rtl="0" fontAlgn="t"/>
                      <a:r>
                        <a:rPr lang="en-US" sz="1200" b="0" i="0" u="none" strike="noStrike" kern="1200" dirty="0" smtClean="0">
                          <a:solidFill>
                            <a:schemeClr val="tx1"/>
                          </a:solidFill>
                          <a:latin typeface="+mn-lt"/>
                          <a:ea typeface="+mn-ea"/>
                          <a:cs typeface="+mn-cs"/>
                        </a:rPr>
                        <a:t>Non-Preferred</a:t>
                      </a:r>
                      <a:r>
                        <a:rPr lang="en-US" sz="1200" b="0" i="0" u="none" strike="noStrike" kern="1200" baseline="0" dirty="0" smtClean="0">
                          <a:solidFill>
                            <a:schemeClr val="tx1"/>
                          </a:solidFill>
                          <a:latin typeface="+mn-lt"/>
                          <a:ea typeface="+mn-ea"/>
                          <a:cs typeface="+mn-cs"/>
                        </a:rPr>
                        <a:t>= 50%</a:t>
                      </a:r>
                      <a:endParaRPr lang="en-US" sz="1200" b="0" i="0" u="none" strike="noStrike" kern="1200" dirty="0" smtClean="0">
                        <a:solidFill>
                          <a:schemeClr val="tx1"/>
                        </a:solidFill>
                        <a:latin typeface="+mn-lt"/>
                        <a:ea typeface="+mn-ea"/>
                        <a:cs typeface="+mn-cs"/>
                      </a:endParaRPr>
                    </a:p>
                  </a:txBody>
                  <a:tcPr marL="9525" marR="9525" marT="9525" marB="0" anchor="ctr"/>
                </a:tc>
              </a:tr>
              <a:tr h="640080">
                <a:tc>
                  <a:txBody>
                    <a:bodyPr/>
                    <a:lstStyle/>
                    <a:p>
                      <a:pPr algn="ctr"/>
                      <a:r>
                        <a:rPr lang="en-US" sz="1200" b="1" dirty="0" smtClean="0">
                          <a:solidFill>
                            <a:schemeClr val="tx1"/>
                          </a:solidFill>
                          <a:latin typeface="+mj-lt"/>
                        </a:rPr>
                        <a:t>$2,500 Deductible</a:t>
                      </a:r>
                      <a:endParaRPr lang="en-US" sz="1200" b="1" dirty="0">
                        <a:solidFill>
                          <a:schemeClr val="tx1"/>
                        </a:solidFill>
                        <a:latin typeface="+mj-lt"/>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j-lt"/>
                        </a:rPr>
                        <a:t>Plan pays</a:t>
                      </a:r>
                      <a:r>
                        <a:rPr lang="en-US" sz="1200" baseline="0" dirty="0" smtClean="0">
                          <a:solidFill>
                            <a:schemeClr val="tx1"/>
                          </a:solidFill>
                          <a:latin typeface="+mj-lt"/>
                        </a:rPr>
                        <a:t> 100%</a:t>
                      </a:r>
                      <a:endParaRPr lang="en-US" sz="1200" dirty="0" smtClean="0">
                        <a:solidFill>
                          <a:schemeClr val="tx1"/>
                        </a:solidFill>
                        <a:latin typeface="+mj-lt"/>
                      </a:endParaRPr>
                    </a:p>
                  </a:txBody>
                  <a:tcPr anchor="ctr">
                    <a:solidFill>
                      <a:schemeClr val="bg1">
                        <a:lumMod val="75000"/>
                      </a:schemeClr>
                    </a:solidFill>
                  </a:tcPr>
                </a:tc>
                <a:tc>
                  <a:txBody>
                    <a:bodyPr/>
                    <a:lstStyle/>
                    <a:p>
                      <a:pPr algn="ctr" rtl="0" fontAlgn="t"/>
                      <a:r>
                        <a:rPr lang="en-US" sz="1200" b="0" i="0" u="none" strike="noStrike" dirty="0">
                          <a:solidFill>
                            <a:schemeClr val="tx1"/>
                          </a:solidFill>
                          <a:latin typeface="+mj-lt"/>
                        </a:rPr>
                        <a:t>$2,500 deductible,</a:t>
                      </a:r>
                      <a:br>
                        <a:rPr lang="en-US" sz="1200" b="0" i="0" u="none" strike="noStrike" dirty="0">
                          <a:solidFill>
                            <a:schemeClr val="tx1"/>
                          </a:solidFill>
                          <a:latin typeface="+mj-lt"/>
                        </a:rPr>
                      </a:br>
                      <a:r>
                        <a:rPr lang="en-US" sz="1200" b="0" i="0" u="none" strike="noStrike" dirty="0">
                          <a:solidFill>
                            <a:schemeClr val="tx1"/>
                          </a:solidFill>
                          <a:latin typeface="+mj-lt"/>
                        </a:rPr>
                        <a:t>then C</a:t>
                      </a:r>
                      <a:r>
                        <a:rPr lang="en-US" sz="1200" b="0" i="0" u="none" strike="noStrike" dirty="0" smtClean="0">
                          <a:solidFill>
                            <a:schemeClr val="tx1"/>
                          </a:solidFill>
                          <a:latin typeface="+mj-lt"/>
                        </a:rPr>
                        <a:t>opays </a:t>
                      </a:r>
                      <a:r>
                        <a:rPr lang="en-US" sz="1200" b="0" i="0" u="none" strike="noStrike" dirty="0">
                          <a:solidFill>
                            <a:schemeClr val="tx1"/>
                          </a:solidFill>
                          <a:latin typeface="+mj-lt"/>
                        </a:rPr>
                        <a:t>apply </a:t>
                      </a:r>
                    </a:p>
                  </a:txBody>
                  <a:tcPr marL="9525" marR="9525" marT="9525" marB="0" anchor="ctr">
                    <a:solidFill>
                      <a:schemeClr val="bg1">
                        <a:lumMod val="75000"/>
                      </a:schemeClr>
                    </a:solidFill>
                  </a:tcPr>
                </a:tc>
                <a:tc>
                  <a:txBody>
                    <a:bodyPr/>
                    <a:lstStyle/>
                    <a:p>
                      <a:pPr algn="ctr" rtl="0" fontAlgn="t"/>
                      <a:r>
                        <a:rPr lang="en-US" sz="1200" b="0" i="0" u="none" strike="noStrike" dirty="0">
                          <a:solidFill>
                            <a:schemeClr val="tx1"/>
                          </a:solidFill>
                          <a:latin typeface="+mj-lt"/>
                        </a:rPr>
                        <a:t>$2,500 deductible</a:t>
                      </a:r>
                      <a:r>
                        <a:rPr lang="en-US" sz="1200" b="0" i="0" u="none" strike="noStrike" dirty="0" smtClean="0">
                          <a:solidFill>
                            <a:schemeClr val="tx1"/>
                          </a:solidFill>
                          <a:latin typeface="+mj-lt"/>
                        </a:rPr>
                        <a:t>, then</a:t>
                      </a:r>
                      <a:r>
                        <a:rPr lang="en-US" sz="1200" b="0" i="0" u="none" strike="noStrike" dirty="0">
                          <a:solidFill>
                            <a:schemeClr val="tx1"/>
                          </a:solidFill>
                          <a:latin typeface="+mj-lt"/>
                        </a:rPr>
                        <a:t/>
                      </a:r>
                      <a:br>
                        <a:rPr lang="en-US" sz="1200" b="0" i="0" u="none" strike="noStrike" dirty="0">
                          <a:solidFill>
                            <a:schemeClr val="tx1"/>
                          </a:solidFill>
                          <a:latin typeface="+mj-lt"/>
                        </a:rPr>
                      </a:br>
                      <a:r>
                        <a:rPr lang="en-US" sz="1200" b="0" i="0" u="none" strike="noStrike" dirty="0">
                          <a:solidFill>
                            <a:schemeClr val="tx1"/>
                          </a:solidFill>
                          <a:latin typeface="+mj-lt"/>
                        </a:rPr>
                        <a:t>then $100 copay applies</a:t>
                      </a:r>
                    </a:p>
                  </a:txBody>
                  <a:tcPr marL="9525" marR="9525" marT="9525" marB="0" anchor="ctr">
                    <a:solidFill>
                      <a:schemeClr val="bg1">
                        <a:lumMod val="75000"/>
                      </a:schemeClr>
                    </a:solidFill>
                  </a:tcPr>
                </a:tc>
                <a:tc>
                  <a:txBody>
                    <a:bodyPr/>
                    <a:lstStyle/>
                    <a:p>
                      <a:pPr algn="ctr" rtl="0" fontAlgn="t"/>
                      <a:r>
                        <a:rPr lang="en-US" sz="1200" b="0" i="0" u="none" strike="noStrike" dirty="0">
                          <a:solidFill>
                            <a:schemeClr val="tx1"/>
                          </a:solidFill>
                          <a:latin typeface="+mj-lt"/>
                        </a:rPr>
                        <a:t>$2,500 deductible, </a:t>
                      </a:r>
                      <a:r>
                        <a:rPr lang="en-US" sz="1200" b="0" i="0" u="none" strike="noStrike" dirty="0" smtClean="0">
                          <a:solidFill>
                            <a:schemeClr val="tx1"/>
                          </a:solidFill>
                          <a:latin typeface="+mj-lt"/>
                        </a:rPr>
                        <a:t>then</a:t>
                      </a:r>
                      <a:r>
                        <a:rPr lang="en-US" sz="1200" b="0" i="0" u="none" strike="noStrike" dirty="0">
                          <a:solidFill>
                            <a:schemeClr val="tx1"/>
                          </a:solidFill>
                          <a:latin typeface="+mj-lt"/>
                        </a:rPr>
                        <a:t/>
                      </a:r>
                      <a:br>
                        <a:rPr lang="en-US" sz="1200" b="0" i="0" u="none" strike="noStrike" dirty="0">
                          <a:solidFill>
                            <a:schemeClr val="tx1"/>
                          </a:solidFill>
                          <a:latin typeface="+mj-lt"/>
                        </a:rPr>
                      </a:br>
                      <a:r>
                        <a:rPr lang="en-US" sz="1200" b="0" i="0" u="none" strike="noStrike" dirty="0" smtClean="0">
                          <a:solidFill>
                            <a:schemeClr val="tx1"/>
                          </a:solidFill>
                          <a:latin typeface="+mj-lt"/>
                        </a:rPr>
                        <a:t>the Plan </a:t>
                      </a:r>
                      <a:r>
                        <a:rPr lang="en-US" sz="1200" b="0" i="0" u="none" strike="noStrike" dirty="0">
                          <a:solidFill>
                            <a:schemeClr val="tx1"/>
                          </a:solidFill>
                          <a:latin typeface="+mj-lt"/>
                        </a:rPr>
                        <a:t>pays 100%</a:t>
                      </a:r>
                    </a:p>
                  </a:txBody>
                  <a:tcPr marL="9525" marR="9525" marT="9525" marB="0" anchor="ctr">
                    <a:solidFill>
                      <a:schemeClr val="bg1">
                        <a:lumMod val="75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$2,500 deductible, then:</a:t>
                      </a:r>
                    </a:p>
                    <a:p>
                      <a:pPr algn="ctr" rtl="0" fontAlgn="t"/>
                      <a:r>
                        <a:rPr lang="en-US" sz="1200" b="0" i="0" u="none" strike="noStrike" kern="1200" dirty="0" smtClean="0">
                          <a:solidFill>
                            <a:schemeClr val="tx1"/>
                          </a:solidFill>
                          <a:latin typeface="+mn-lt"/>
                          <a:ea typeface="+mn-ea"/>
                          <a:cs typeface="+mn-cs"/>
                        </a:rPr>
                        <a:t>Generic =</a:t>
                      </a:r>
                      <a:r>
                        <a:rPr lang="en-US" sz="1200" b="0" i="0" u="none" strike="noStrike" kern="1200" baseline="0" dirty="0" smtClean="0">
                          <a:solidFill>
                            <a:schemeClr val="tx1"/>
                          </a:solidFill>
                          <a:latin typeface="+mn-lt"/>
                          <a:ea typeface="+mn-ea"/>
                          <a:cs typeface="+mn-cs"/>
                        </a:rPr>
                        <a:t> 30% </a:t>
                      </a:r>
                    </a:p>
                    <a:p>
                      <a:pPr algn="ctr" rtl="0" fontAlgn="t"/>
                      <a:r>
                        <a:rPr lang="en-US" sz="1200" b="0" i="0" u="none" strike="noStrike" kern="1200" dirty="0" smtClean="0">
                          <a:solidFill>
                            <a:schemeClr val="tx1"/>
                          </a:solidFill>
                          <a:latin typeface="+mn-lt"/>
                          <a:ea typeface="+mn-ea"/>
                          <a:cs typeface="+mn-cs"/>
                        </a:rPr>
                        <a:t>Preferred</a:t>
                      </a:r>
                      <a:r>
                        <a:rPr lang="en-US" sz="1200" b="0" i="0" u="none" strike="noStrike" kern="1200" baseline="0" dirty="0" smtClean="0">
                          <a:solidFill>
                            <a:schemeClr val="tx1"/>
                          </a:solidFill>
                          <a:latin typeface="+mn-lt"/>
                          <a:ea typeface="+mn-ea"/>
                          <a:cs typeface="+mn-cs"/>
                        </a:rPr>
                        <a:t> = 30%</a:t>
                      </a:r>
                    </a:p>
                    <a:p>
                      <a:pPr algn="ctr" rtl="0" fontAlgn="t"/>
                      <a:r>
                        <a:rPr lang="en-US" sz="1200" b="0" i="0" u="none" strike="noStrike" kern="1200" dirty="0" smtClean="0">
                          <a:solidFill>
                            <a:schemeClr val="tx1"/>
                          </a:solidFill>
                          <a:latin typeface="+mn-lt"/>
                          <a:ea typeface="+mn-ea"/>
                          <a:cs typeface="+mn-cs"/>
                        </a:rPr>
                        <a:t>Non-Preferred</a:t>
                      </a:r>
                      <a:r>
                        <a:rPr lang="en-US" sz="1200" b="0" i="0" u="none" strike="noStrike" kern="1200" baseline="0" dirty="0" smtClean="0">
                          <a:solidFill>
                            <a:schemeClr val="tx1"/>
                          </a:solidFill>
                          <a:latin typeface="+mn-lt"/>
                          <a:ea typeface="+mn-ea"/>
                          <a:cs typeface="+mn-cs"/>
                        </a:rPr>
                        <a:t>= 50%</a:t>
                      </a:r>
                      <a:endParaRPr lang="en-US" sz="1200" b="0" i="0" u="none" strike="noStrike" kern="1200" dirty="0" smtClean="0">
                        <a:solidFill>
                          <a:schemeClr val="tx1"/>
                        </a:solidFill>
                        <a:latin typeface="+mn-lt"/>
                        <a:ea typeface="+mn-ea"/>
                        <a:cs typeface="+mn-cs"/>
                      </a:endParaRPr>
                    </a:p>
                    <a:p>
                      <a:pPr algn="ctr" rtl="0" fontAlgn="t"/>
                      <a:endParaRPr lang="en-US" sz="1200" b="0" i="0" u="none" strike="noStrike" dirty="0">
                        <a:solidFill>
                          <a:schemeClr val="tx1"/>
                        </a:solidFill>
                        <a:latin typeface="+mj-lt"/>
                      </a:endParaRPr>
                    </a:p>
                  </a:txBody>
                  <a:tcPr marL="9525" marR="9525" marT="9525" marB="0" anchor="ctr">
                    <a:solidFill>
                      <a:schemeClr val="bg1">
                        <a:lumMod val="75000"/>
                      </a:schemeClr>
                    </a:solidFill>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j-lt"/>
                        </a:rPr>
                        <a:t>$5,000 Deductible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j-lt"/>
                        </a:rPr>
                        <a:t>Plan pays</a:t>
                      </a:r>
                      <a:r>
                        <a:rPr lang="en-US" sz="1200" baseline="0" dirty="0" smtClean="0">
                          <a:solidFill>
                            <a:schemeClr val="tx1"/>
                          </a:solidFill>
                          <a:latin typeface="+mj-lt"/>
                        </a:rPr>
                        <a:t> 100%</a:t>
                      </a:r>
                      <a:endParaRPr lang="en-US" sz="1200" dirty="0" smtClean="0">
                        <a:solidFill>
                          <a:schemeClr val="tx1"/>
                        </a:solidFill>
                        <a:latin typeface="+mj-lt"/>
                      </a:endParaRPr>
                    </a:p>
                  </a:txBody>
                  <a:tcPr anchor="ctr"/>
                </a:tc>
                <a:tc>
                  <a:txBody>
                    <a:bodyPr/>
                    <a:lstStyle/>
                    <a:p>
                      <a:pPr algn="ctr" rtl="0" fontAlgn="t"/>
                      <a:r>
                        <a:rPr lang="en-US" sz="1200" b="0" i="0" u="none" strike="noStrike" dirty="0">
                          <a:solidFill>
                            <a:schemeClr val="tx1"/>
                          </a:solidFill>
                          <a:latin typeface="+mj-lt"/>
                        </a:rPr>
                        <a:t>$5,000 deductible,</a:t>
                      </a:r>
                      <a:br>
                        <a:rPr lang="en-US" sz="1200" b="0" i="0" u="none" strike="noStrike" dirty="0">
                          <a:solidFill>
                            <a:schemeClr val="tx1"/>
                          </a:solidFill>
                          <a:latin typeface="+mj-lt"/>
                        </a:rPr>
                      </a:br>
                      <a:r>
                        <a:rPr lang="en-US" sz="1200" b="0" i="0" u="none" strike="noStrike" dirty="0">
                          <a:solidFill>
                            <a:schemeClr val="tx1"/>
                          </a:solidFill>
                          <a:latin typeface="+mj-lt"/>
                        </a:rPr>
                        <a:t>then Plan pays 100%</a:t>
                      </a:r>
                    </a:p>
                  </a:txBody>
                  <a:tcPr marL="9525" marR="9525" marT="9525" marB="0" anchor="ctr"/>
                </a:tc>
                <a:tc>
                  <a:txBody>
                    <a:bodyPr/>
                    <a:lstStyle/>
                    <a:p>
                      <a:pPr algn="ctr" rtl="0" fontAlgn="t"/>
                      <a:r>
                        <a:rPr lang="en-US" sz="1200" b="0" i="0" u="none" strike="noStrike" dirty="0">
                          <a:solidFill>
                            <a:schemeClr val="tx1"/>
                          </a:solidFill>
                          <a:latin typeface="+mj-lt"/>
                        </a:rPr>
                        <a:t>$5,000 deductible</a:t>
                      </a:r>
                      <a:r>
                        <a:rPr lang="en-US" sz="1200" b="0" i="0" u="none" strike="noStrike" dirty="0" smtClean="0">
                          <a:solidFill>
                            <a:schemeClr val="tx1"/>
                          </a:solidFill>
                          <a:latin typeface="+mj-lt"/>
                        </a:rPr>
                        <a:t>, then</a:t>
                      </a:r>
                      <a:r>
                        <a:rPr lang="en-US" sz="1200" b="0" i="0" u="none" strike="noStrike" dirty="0">
                          <a:solidFill>
                            <a:schemeClr val="tx1"/>
                          </a:solidFill>
                          <a:latin typeface="+mj-lt"/>
                        </a:rPr>
                        <a:t/>
                      </a:r>
                      <a:br>
                        <a:rPr lang="en-US" sz="1200" b="0" i="0" u="none" strike="noStrike" dirty="0">
                          <a:solidFill>
                            <a:schemeClr val="tx1"/>
                          </a:solidFill>
                          <a:latin typeface="+mj-lt"/>
                        </a:rPr>
                      </a:br>
                      <a:r>
                        <a:rPr lang="en-US" sz="1200" b="0" i="0" u="none" strike="noStrike" dirty="0" smtClean="0">
                          <a:solidFill>
                            <a:schemeClr val="tx1"/>
                          </a:solidFill>
                          <a:latin typeface="+mj-lt"/>
                        </a:rPr>
                        <a:t>the Plan </a:t>
                      </a:r>
                      <a:r>
                        <a:rPr lang="en-US" sz="1200" b="0" i="0" u="none" strike="noStrike" dirty="0">
                          <a:solidFill>
                            <a:schemeClr val="tx1"/>
                          </a:solidFill>
                          <a:latin typeface="+mj-lt"/>
                        </a:rPr>
                        <a:t>pays 100%</a:t>
                      </a:r>
                    </a:p>
                  </a:txBody>
                  <a:tcPr marL="9525" marR="9525" marT="9525" marB="0" anchor="ctr"/>
                </a:tc>
                <a:tc>
                  <a:txBody>
                    <a:bodyPr/>
                    <a:lstStyle/>
                    <a:p>
                      <a:pPr algn="ctr" rtl="0" fontAlgn="t"/>
                      <a:r>
                        <a:rPr lang="en-US" sz="1200" b="0" i="0" u="none" strike="noStrike" kern="1200" dirty="0" smtClean="0">
                          <a:solidFill>
                            <a:schemeClr val="tx1"/>
                          </a:solidFill>
                          <a:latin typeface="+mn-lt"/>
                          <a:ea typeface="+mn-ea"/>
                          <a:cs typeface="+mn-cs"/>
                        </a:rPr>
                        <a:t>$5,000 deductible, then</a:t>
                      </a:r>
                      <a:br>
                        <a:rPr lang="en-US" sz="1200" b="0" i="0" u="none" strike="noStrike"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the Plan pays 100%</a:t>
                      </a:r>
                      <a:endParaRPr lang="en-US" sz="1200" b="0" i="0" u="none" strike="noStrike" kern="1200" dirty="0">
                        <a:solidFill>
                          <a:schemeClr val="tx1"/>
                        </a:solidFill>
                        <a:latin typeface="+mn-lt"/>
                        <a:ea typeface="+mn-ea"/>
                        <a:cs typeface="+mn-cs"/>
                      </a:endParaRPr>
                    </a:p>
                  </a:txBody>
                  <a:tcPr marL="9525" marR="9525" marT="9525" marB="0" anchor="ctr"/>
                </a:tc>
                <a:tc>
                  <a:txBody>
                    <a:bodyPr/>
                    <a:lstStyle/>
                    <a:p>
                      <a:pPr algn="ctr" rtl="0" fontAlgn="t"/>
                      <a:r>
                        <a:rPr lang="en-US" sz="1200" b="0" i="0" u="none" strike="noStrike" kern="1200" dirty="0" smtClean="0">
                          <a:solidFill>
                            <a:schemeClr val="tx1"/>
                          </a:solidFill>
                          <a:latin typeface="+mn-lt"/>
                          <a:ea typeface="+mn-ea"/>
                          <a:cs typeface="+mn-cs"/>
                        </a:rPr>
                        <a:t>$5,000 deductible, then</a:t>
                      </a:r>
                      <a:br>
                        <a:rPr lang="en-US" sz="1200" b="0" i="0" u="none" strike="noStrike"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the Plan pays 100%</a:t>
                      </a:r>
                      <a:endParaRPr lang="en-US" sz="1200" b="0" i="0" u="none" strike="noStrike" kern="1200" dirty="0">
                        <a:solidFill>
                          <a:schemeClr val="tx1"/>
                        </a:solidFill>
                        <a:latin typeface="+mn-lt"/>
                        <a:ea typeface="+mn-ea"/>
                        <a:cs typeface="+mn-cs"/>
                      </a:endParaRPr>
                    </a:p>
                  </a:txBody>
                  <a:tcPr marL="9525" marR="9525" marT="9525" marB="0" anchor="ctr"/>
                </a:tc>
              </a:tr>
            </a:tbl>
          </a:graphicData>
        </a:graphic>
      </p:graphicFrame>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10</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641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0"/>
            <a:ext cx="8229600" cy="1219200"/>
          </a:xfrm>
        </p:spPr>
        <p:txBody>
          <a:bodyPr/>
          <a:lstStyle/>
          <a:p>
            <a:r>
              <a:rPr lang="en-US" dirty="0" smtClean="0">
                <a:solidFill>
                  <a:schemeClr val="tx2"/>
                </a:solidFill>
                <a:cs typeface="Times New Roman" pitchFamily="18" charset="0"/>
              </a:rPr>
              <a:t>Insurance Cost Trade-Off</a:t>
            </a:r>
            <a:endParaRPr lang="en-US" dirty="0">
              <a:solidFill>
                <a:schemeClr val="tx2"/>
              </a:solidFill>
              <a:cs typeface="Times New Roman" pitchFamily="18" charset="0"/>
            </a:endParaRPr>
          </a:p>
        </p:txBody>
      </p:sp>
      <p:sp>
        <p:nvSpPr>
          <p:cNvPr id="6" name="Text Placeholder 2"/>
          <p:cNvSpPr txBox="1">
            <a:spLocks/>
          </p:cNvSpPr>
          <p:nvPr/>
        </p:nvSpPr>
        <p:spPr>
          <a:xfrm>
            <a:off x="381000" y="1066800"/>
            <a:ext cx="8458200" cy="990600"/>
          </a:xfrm>
          <a:prstGeom prst="rect">
            <a:avLst/>
          </a:prstGeom>
        </p:spPr>
        <p:txBody>
          <a:bodyPr/>
          <a:lstStyle/>
          <a:p>
            <a:pPr fontAlgn="auto">
              <a:spcBef>
                <a:spcPct val="20000"/>
              </a:spcBef>
              <a:spcAft>
                <a:spcPts val="0"/>
              </a:spcAft>
              <a:defRPr/>
            </a:pPr>
            <a:r>
              <a:rPr lang="en-US" i="1" kern="0" dirty="0">
                <a:solidFill>
                  <a:schemeClr val="tx2"/>
                </a:solidFill>
                <a:latin typeface="+mn-lt"/>
              </a:rPr>
              <a:t>Would you rather have </a:t>
            </a:r>
            <a:r>
              <a:rPr lang="en-US" b="1" i="1" kern="0" dirty="0">
                <a:solidFill>
                  <a:schemeClr val="tx2"/>
                </a:solidFill>
                <a:latin typeface="+mn-lt"/>
              </a:rPr>
              <a:t>higher </a:t>
            </a:r>
            <a:r>
              <a:rPr lang="en-US" b="1" i="1" kern="0" dirty="0" smtClean="0">
                <a:solidFill>
                  <a:schemeClr val="tx2"/>
                </a:solidFill>
                <a:latin typeface="+mn-lt"/>
              </a:rPr>
              <a:t>premiums </a:t>
            </a:r>
            <a:r>
              <a:rPr lang="en-US" i="1" kern="0" dirty="0" smtClean="0">
                <a:solidFill>
                  <a:schemeClr val="tx2"/>
                </a:solidFill>
                <a:latin typeface="+mn-lt"/>
              </a:rPr>
              <a:t>up </a:t>
            </a:r>
            <a:r>
              <a:rPr lang="en-US" i="1" kern="0" dirty="0">
                <a:solidFill>
                  <a:schemeClr val="tx2"/>
                </a:solidFill>
                <a:latin typeface="+mn-lt"/>
              </a:rPr>
              <a:t>front and pay less </a:t>
            </a:r>
            <a:r>
              <a:rPr lang="en-US" i="1" kern="0" dirty="0" smtClean="0">
                <a:solidFill>
                  <a:schemeClr val="tx2"/>
                </a:solidFill>
                <a:latin typeface="+mn-lt"/>
              </a:rPr>
              <a:t>when you receive care? </a:t>
            </a:r>
          </a:p>
          <a:p>
            <a:pPr fontAlgn="auto">
              <a:spcBef>
                <a:spcPct val="20000"/>
              </a:spcBef>
              <a:spcAft>
                <a:spcPts val="0"/>
              </a:spcAft>
              <a:defRPr/>
            </a:pPr>
            <a:r>
              <a:rPr lang="en-US" i="1" kern="0" dirty="0" smtClean="0">
                <a:solidFill>
                  <a:schemeClr val="tx2"/>
                </a:solidFill>
                <a:latin typeface="+mn-lt"/>
              </a:rPr>
              <a:t>Or </a:t>
            </a:r>
            <a:r>
              <a:rPr lang="en-US" i="1" kern="0" dirty="0">
                <a:solidFill>
                  <a:schemeClr val="tx2"/>
                </a:solidFill>
                <a:latin typeface="+mn-lt"/>
              </a:rPr>
              <a:t>would you rather have </a:t>
            </a:r>
            <a:r>
              <a:rPr lang="en-US" b="1" i="1" kern="0" dirty="0">
                <a:solidFill>
                  <a:schemeClr val="tx2"/>
                </a:solidFill>
                <a:latin typeface="+mn-lt"/>
              </a:rPr>
              <a:t>lower premiums </a:t>
            </a:r>
            <a:r>
              <a:rPr lang="en-US" i="1" kern="0" dirty="0">
                <a:solidFill>
                  <a:schemeClr val="tx2"/>
                </a:solidFill>
                <a:latin typeface="+mn-lt"/>
              </a:rPr>
              <a:t>and pay higher deductibles when/if </a:t>
            </a:r>
            <a:r>
              <a:rPr lang="en-US" i="1" kern="0" dirty="0" smtClean="0">
                <a:solidFill>
                  <a:schemeClr val="tx2"/>
                </a:solidFill>
                <a:latin typeface="+mn-lt"/>
              </a:rPr>
              <a:t>you </a:t>
            </a:r>
            <a:r>
              <a:rPr lang="en-US" i="1" kern="0" dirty="0">
                <a:solidFill>
                  <a:schemeClr val="tx2"/>
                </a:solidFill>
                <a:latin typeface="+mn-lt"/>
              </a:rPr>
              <a:t>actually use the plan?</a:t>
            </a:r>
          </a:p>
        </p:txBody>
      </p:sp>
      <p:sp>
        <p:nvSpPr>
          <p:cNvPr id="8" name="TextBox 7"/>
          <p:cNvSpPr txBox="1"/>
          <p:nvPr/>
        </p:nvSpPr>
        <p:spPr>
          <a:xfrm>
            <a:off x="228600" y="5410200"/>
            <a:ext cx="8686800" cy="1292662"/>
          </a:xfrm>
          <a:prstGeom prst="rect">
            <a:avLst/>
          </a:prstGeom>
          <a:noFill/>
        </p:spPr>
        <p:txBody>
          <a:bodyPr wrap="square">
            <a:spAutoFit/>
          </a:bodyPr>
          <a:lstStyle/>
          <a:p>
            <a:pPr algn="ctr">
              <a:defRPr/>
            </a:pPr>
            <a:r>
              <a:rPr lang="en-US" sz="1200" dirty="0"/>
              <a:t>*Annual Out-of-Pocket Maximum includes your deductible, co-pays, and co-insurance.</a:t>
            </a:r>
            <a:br>
              <a:rPr lang="en-US" sz="1200" dirty="0"/>
            </a:br>
            <a:r>
              <a:rPr lang="en-US" sz="1200" dirty="0"/>
              <a:t>**Once the Annual Deductible is met, the plan pays 100% for inpatient/outpatient services. You will continue to pay office visit co-pays and prescription drug coinsurance until you reach the Annual Out-of-Pocket Maximum.</a:t>
            </a:r>
            <a:br>
              <a:rPr lang="en-US" sz="1200" dirty="0"/>
            </a:br>
            <a:r>
              <a:rPr lang="en-US" sz="1200" dirty="0"/>
              <a:t>***</a:t>
            </a:r>
            <a:r>
              <a:rPr lang="en-US" sz="1200" dirty="0" smtClean="0"/>
              <a:t>Once </a:t>
            </a:r>
            <a:r>
              <a:rPr lang="en-US" sz="1200" dirty="0"/>
              <a:t>the Annual Deductible is met, the Annual Out-of-Pocket </a:t>
            </a:r>
            <a:r>
              <a:rPr lang="en-US" sz="1200" dirty="0" smtClean="0"/>
              <a:t>Maximum </a:t>
            </a:r>
            <a:r>
              <a:rPr lang="en-US" sz="1200" dirty="0"/>
              <a:t>is also met so </a:t>
            </a:r>
            <a:r>
              <a:rPr lang="en-US" sz="1200" dirty="0" smtClean="0"/>
              <a:t>the </a:t>
            </a:r>
            <a:r>
              <a:rPr lang="en-US" sz="1200" dirty="0"/>
              <a:t>plan pays 100% for all remaining services.</a:t>
            </a:r>
            <a:endParaRPr lang="en-US" sz="1200" i="1" dirty="0">
              <a:latin typeface="Arial"/>
            </a:endParaRPr>
          </a:p>
          <a:p>
            <a:pPr algn="ctr">
              <a:defRPr/>
            </a:pPr>
            <a:endParaRPr lang="en-US" sz="1200" b="1" i="1" dirty="0">
              <a:solidFill>
                <a:srgbClr val="FF0000"/>
              </a:solidFill>
              <a:latin typeface="+mj-lt"/>
            </a:endParaRPr>
          </a:p>
          <a:p>
            <a:pPr algn="ctr">
              <a:defRPr/>
            </a:pPr>
            <a:endParaRPr lang="en-US" b="1" dirty="0">
              <a:solidFill>
                <a:srgbClr val="FF0000"/>
              </a:solidFill>
            </a:endParaRPr>
          </a:p>
        </p:txBody>
      </p:sp>
      <p:sp>
        <p:nvSpPr>
          <p:cNvPr id="7"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11</a:t>
            </a:fld>
            <a:endParaRPr lang="en-US" sz="1400" dirty="0">
              <a:solidFill>
                <a:schemeClr val="tx2"/>
              </a:solidFill>
              <a:cs typeface="Times New Roman" pitchFamily="18" charset="0"/>
            </a:endParaRPr>
          </a:p>
        </p:txBody>
      </p:sp>
      <p:pic>
        <p:nvPicPr>
          <p:cNvPr id="1026" name="Picture 2"/>
          <p:cNvPicPr>
            <a:picLocks noChangeAspect="1" noChangeArrowheads="1"/>
          </p:cNvPicPr>
          <p:nvPr/>
        </p:nvPicPr>
        <p:blipFill>
          <a:blip r:embed="rId4" cstate="print"/>
          <a:srcRect b="15882"/>
          <a:stretch>
            <a:fillRect/>
          </a:stretch>
        </p:blipFill>
        <p:spPr bwMode="auto">
          <a:xfrm>
            <a:off x="1246188" y="2142481"/>
            <a:ext cx="6651625" cy="3191519"/>
          </a:xfrm>
          <a:prstGeom prst="rect">
            <a:avLst/>
          </a:prstGeom>
          <a:noFill/>
          <a:ln w="9525">
            <a:solidFill>
              <a:schemeClr val="tx1"/>
            </a:solidFill>
            <a:miter lim="800000"/>
            <a:headEnd/>
            <a:tailEnd/>
          </a:ln>
          <a:effectLst/>
        </p:spPr>
      </p:pic>
    </p:spTree>
    <p:custDataLst>
      <p:tags r:id="rId1"/>
    </p:custDataLst>
  </p:cSld>
  <p:clrMapOvr>
    <a:masterClrMapping/>
  </p:clrMapOvr>
  <p:transition spd="slow" advTm="179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62000" y="990600"/>
            <a:ext cx="7848600" cy="1384995"/>
          </a:xfrm>
          <a:prstGeom prst="rect">
            <a:avLst/>
          </a:prstGeom>
          <a:noFill/>
          <a:ln w="9525">
            <a:noFill/>
            <a:miter lim="800000"/>
            <a:headEnd/>
            <a:tailEnd/>
          </a:ln>
        </p:spPr>
        <p:txBody>
          <a:bodyPr wrap="square">
            <a:spAutoFit/>
          </a:bodyPr>
          <a:lstStyle/>
          <a:p>
            <a:pPr marL="177800" indent="-177800">
              <a:buFont typeface="Arial" pitchFamily="34" charset="0"/>
              <a:buChar char="•"/>
            </a:pPr>
            <a:r>
              <a:rPr lang="en-US" sz="1400" b="1" dirty="0" smtClean="0">
                <a:solidFill>
                  <a:schemeClr val="tx2"/>
                </a:solidFill>
              </a:rPr>
              <a:t> Ingrid sees her physician once a year for her annual preventive exam.   She has her blood work drawn, and receives her age-recommended screenings.  </a:t>
            </a:r>
          </a:p>
          <a:p>
            <a:pPr marL="635000" lvl="1" indent="-177800">
              <a:buFont typeface="Arial" pitchFamily="34" charset="0"/>
              <a:buChar char="•"/>
            </a:pPr>
            <a:r>
              <a:rPr lang="en-US" sz="1400" dirty="0" smtClean="0">
                <a:solidFill>
                  <a:schemeClr val="tx2"/>
                </a:solidFill>
              </a:rPr>
              <a:t>The BCBSTX contracted rate for her exam is $550.</a:t>
            </a:r>
          </a:p>
          <a:p>
            <a:pPr marL="177800" indent="-177800">
              <a:buFont typeface="Arial" pitchFamily="34" charset="0"/>
              <a:buChar char="•"/>
            </a:pPr>
            <a:r>
              <a:rPr lang="en-US" sz="1400" b="1" dirty="0" smtClean="0">
                <a:solidFill>
                  <a:schemeClr val="tx2"/>
                </a:solidFill>
              </a:rPr>
              <a:t>High cholesterol is prevalent in her family history, and Ingrid’s condition is under regular management by her generic cholesterol-lowering medication. </a:t>
            </a:r>
          </a:p>
          <a:p>
            <a:pPr marL="635000" lvl="1" indent="-177800">
              <a:buFont typeface="Arial" pitchFamily="34" charset="0"/>
              <a:buChar char="•"/>
            </a:pPr>
            <a:r>
              <a:rPr lang="en-US" sz="1400" dirty="0" smtClean="0">
                <a:solidFill>
                  <a:schemeClr val="tx2"/>
                </a:solidFill>
              </a:rPr>
              <a:t>The Express Scripts/Medco contracted rate for her prescription is $94 annually.</a:t>
            </a:r>
            <a:endParaRPr lang="en-US" sz="1600" dirty="0">
              <a:solidFill>
                <a:schemeClr val="tx2"/>
              </a:solidFill>
            </a:endParaRPr>
          </a:p>
        </p:txBody>
      </p:sp>
      <p:sp>
        <p:nvSpPr>
          <p:cNvPr id="8" name="Title 3"/>
          <p:cNvSpPr txBox="1">
            <a:spLocks/>
          </p:cNvSpPr>
          <p:nvPr/>
        </p:nvSpPr>
        <p:spPr>
          <a:xfrm>
            <a:off x="457200" y="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solidFill>
                <a:cs typeface="Times New Roman" pitchFamily="18" charset="0"/>
              </a:rPr>
              <a:t>Scenario </a:t>
            </a:r>
            <a:r>
              <a:rPr lang="en-US" dirty="0" smtClean="0">
                <a:solidFill>
                  <a:schemeClr val="tx2"/>
                </a:solidFill>
                <a:cs typeface="Times New Roman" pitchFamily="18" charset="0"/>
              </a:rPr>
              <a:t>#1: Managed Cholesterol</a:t>
            </a:r>
            <a:endParaRPr lang="en-US" dirty="0">
              <a:solidFill>
                <a:schemeClr val="tx2"/>
              </a:solidFill>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65256384"/>
              </p:ext>
            </p:extLst>
          </p:nvPr>
        </p:nvGraphicFramePr>
        <p:xfrm>
          <a:off x="914400" y="2514600"/>
          <a:ext cx="7467601" cy="3483588"/>
        </p:xfrm>
        <a:graphic>
          <a:graphicData uri="http://schemas.openxmlformats.org/drawingml/2006/table">
            <a:tbl>
              <a:tblPr>
                <a:tableStyleId>{BC89EF96-8CEA-46FF-86C4-4CE0E7609802}</a:tableStyleId>
              </a:tblPr>
              <a:tblGrid>
                <a:gridCol w="1363133"/>
                <a:gridCol w="1126069"/>
                <a:gridCol w="1642532"/>
                <a:gridCol w="1676401"/>
                <a:gridCol w="829733"/>
                <a:gridCol w="829733"/>
              </a:tblGrid>
              <a:tr h="604089">
                <a:tc>
                  <a:txBody>
                    <a:bodyPr/>
                    <a:lstStyle/>
                    <a:p>
                      <a:pPr algn="ctr" fontAlgn="b"/>
                      <a:r>
                        <a:rPr lang="en-US" sz="1200" b="1" u="none" strike="noStrike" dirty="0" smtClean="0">
                          <a:solidFill>
                            <a:schemeClr val="bg1"/>
                          </a:solidFill>
                        </a:rPr>
                        <a:t>Medical Plan </a:t>
                      </a:r>
                    </a:p>
                    <a:p>
                      <a:pPr algn="ctr" fontAlgn="b"/>
                      <a:r>
                        <a:rPr lang="en-US" sz="1200" b="1" u="none" strike="noStrike" dirty="0" smtClean="0">
                          <a:solidFill>
                            <a:schemeClr val="bg1"/>
                          </a:solidFill>
                        </a:rPr>
                        <a:t>Option</a:t>
                      </a:r>
                      <a:endParaRPr lang="en-US" sz="1200" b="1" i="0" u="none" strike="noStrike" dirty="0">
                        <a:solidFill>
                          <a:schemeClr val="bg1"/>
                        </a:solidFill>
                        <a:latin typeface="Arial" pitchFamily="34" charset="0"/>
                        <a:cs typeface="Arial" pitchFamily="34" charset="0"/>
                      </a:endParaRPr>
                    </a:p>
                  </a:txBody>
                  <a:tcPr marL="6743" marR="6743" marT="6743" marB="0" anchor="ctr">
                    <a:solidFill>
                      <a:srgbClr val="1F497D"/>
                    </a:solidFill>
                  </a:tcPr>
                </a:tc>
                <a:tc>
                  <a:txBody>
                    <a:bodyPr/>
                    <a:lstStyle/>
                    <a:p>
                      <a:pPr algn="ctr" fontAlgn="b"/>
                      <a:r>
                        <a:rPr lang="en-US" sz="1200" b="1" u="none" strike="noStrike" dirty="0" smtClean="0">
                          <a:solidFill>
                            <a:schemeClr val="bg1"/>
                          </a:solidFill>
                        </a:rPr>
                        <a:t>"Employee Only" Annual  Premium</a:t>
                      </a:r>
                      <a:endParaRPr lang="en-US" sz="1200" b="1" i="0" u="none" strike="noStrike" dirty="0">
                        <a:solidFill>
                          <a:schemeClr val="bg1"/>
                        </a:solidFill>
                        <a:latin typeface="Arial" pitchFamily="34" charset="0"/>
                        <a:cs typeface="Arial" pitchFamily="34" charset="0"/>
                      </a:endParaRPr>
                    </a:p>
                  </a:txBody>
                  <a:tcPr marL="6743" marR="6743" marT="6743" marB="0" anchor="ctr">
                    <a:solidFill>
                      <a:srgbClr val="1F497D"/>
                    </a:solidFill>
                  </a:tcPr>
                </a:tc>
                <a:tc>
                  <a:txBody>
                    <a:bodyPr/>
                    <a:lstStyle/>
                    <a:p>
                      <a:pPr algn="ctr" fontAlgn="b"/>
                      <a:r>
                        <a:rPr lang="en-US" sz="1200" b="1" u="none" strike="noStrike" dirty="0">
                          <a:solidFill>
                            <a:schemeClr val="bg1"/>
                          </a:solidFill>
                        </a:rPr>
                        <a:t>Employee's Share </a:t>
                      </a:r>
                      <a:r>
                        <a:rPr lang="en-US" sz="1200" b="1" u="none" strike="noStrike" dirty="0" smtClean="0">
                          <a:solidFill>
                            <a:schemeClr val="bg1"/>
                          </a:solidFill>
                        </a:rPr>
                        <a:t>Preventive Costs</a:t>
                      </a:r>
                      <a:endParaRPr lang="en-US" sz="1200" b="1" i="0" u="none" strike="noStrike" dirty="0">
                        <a:solidFill>
                          <a:schemeClr val="bg1"/>
                        </a:solidFill>
                        <a:latin typeface="Arial" pitchFamily="34" charset="0"/>
                        <a:cs typeface="Arial" pitchFamily="34" charset="0"/>
                      </a:endParaRPr>
                    </a:p>
                  </a:txBody>
                  <a:tcPr marL="6743" marR="6743" marT="6743" marB="0" anchor="ctr">
                    <a:solidFill>
                      <a:srgbClr val="1F497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latin typeface="+mn-lt"/>
                          <a:ea typeface="+mn-ea"/>
                          <a:cs typeface="Arial" pitchFamily="34" charset="0"/>
                        </a:rPr>
                        <a:t>Employee’s Share Prescription Costs</a:t>
                      </a:r>
                    </a:p>
                  </a:txBody>
                  <a:tcPr marL="6743" marR="6743" marT="6743" marB="0" anchor="ctr">
                    <a:solidFill>
                      <a:srgbClr val="1F497D"/>
                    </a:solidFill>
                  </a:tcPr>
                </a:tc>
                <a:tc>
                  <a:txBody>
                    <a:bodyPr/>
                    <a:lstStyle/>
                    <a:p>
                      <a:pPr algn="ctr" fontAlgn="b"/>
                      <a:r>
                        <a:rPr lang="en-US" sz="1200" b="1" u="none" strike="noStrike" dirty="0" smtClean="0">
                          <a:solidFill>
                            <a:schemeClr val="bg1"/>
                          </a:solidFill>
                          <a:latin typeface="+mj-lt"/>
                        </a:rPr>
                        <a:t>Employee Total</a:t>
                      </a:r>
                    </a:p>
                    <a:p>
                      <a:pPr algn="ctr" fontAlgn="b"/>
                      <a:r>
                        <a:rPr lang="en-US" sz="1200" b="1" u="none" strike="noStrike" dirty="0" smtClean="0">
                          <a:solidFill>
                            <a:schemeClr val="bg1"/>
                          </a:solidFill>
                          <a:latin typeface="+mj-lt"/>
                        </a:rPr>
                        <a:t>Cost</a:t>
                      </a:r>
                      <a:endParaRPr lang="en-US" sz="1200" b="1" i="0" u="none" strike="noStrike" dirty="0">
                        <a:solidFill>
                          <a:schemeClr val="bg1"/>
                        </a:solidFill>
                        <a:latin typeface="+mj-lt"/>
                        <a:cs typeface="Arial" pitchFamily="34" charset="0"/>
                      </a:endParaRPr>
                    </a:p>
                  </a:txBody>
                  <a:tcPr marL="6743" marR="6743" marT="6743" marB="0" anchor="ctr">
                    <a:solidFill>
                      <a:srgbClr val="1F497D"/>
                    </a:solidFill>
                  </a:tcPr>
                </a:tc>
                <a:tc>
                  <a:txBody>
                    <a:bodyPr/>
                    <a:lstStyle/>
                    <a:p>
                      <a:pPr algn="ctr" fontAlgn="b"/>
                      <a:r>
                        <a:rPr lang="en-US" sz="1200" b="1" i="0" u="none" strike="noStrike" dirty="0" smtClean="0">
                          <a:solidFill>
                            <a:sysClr val="windowText" lastClr="000000"/>
                          </a:solidFill>
                          <a:latin typeface="+mj-lt"/>
                          <a:cs typeface="Arial" pitchFamily="34" charset="0"/>
                        </a:rPr>
                        <a:t>Out of Pocket Remaining</a:t>
                      </a:r>
                      <a:endParaRPr lang="en-US" sz="1200" b="1" i="0" u="none" strike="noStrike" dirty="0">
                        <a:solidFill>
                          <a:sysClr val="windowText" lastClr="000000"/>
                        </a:solidFill>
                        <a:latin typeface="+mj-lt"/>
                        <a:cs typeface="Arial" pitchFamily="34" charset="0"/>
                      </a:endParaRPr>
                    </a:p>
                  </a:txBody>
                  <a:tcPr marL="6743" marR="6743" marT="6743" marB="0" anchor="ctr">
                    <a:solidFill>
                      <a:schemeClr val="accent1">
                        <a:lumMod val="40000"/>
                        <a:lumOff val="60000"/>
                      </a:schemeClr>
                    </a:solidFill>
                  </a:tcPr>
                </a:tc>
              </a:tr>
              <a:tr h="753458">
                <a:tc>
                  <a:txBody>
                    <a:bodyPr/>
                    <a:lstStyle/>
                    <a:p>
                      <a:pPr algn="ctr" fontAlgn="t"/>
                      <a:r>
                        <a:rPr lang="en-US" sz="1000" b="1" u="none" strike="noStrike" dirty="0">
                          <a:latin typeface="Calibri (Body)"/>
                        </a:rPr>
                        <a:t>$1,000 </a:t>
                      </a:r>
                      <a:r>
                        <a:rPr lang="en-US" sz="1000" b="1" u="none" strike="noStrike" dirty="0" smtClean="0">
                          <a:latin typeface="Calibri (Body)"/>
                        </a:rPr>
                        <a:t>Deductible</a:t>
                      </a:r>
                      <a:endParaRPr lang="en-US" sz="1000" b="1" i="0" u="none" strike="noStrike" dirty="0">
                        <a:solidFill>
                          <a:schemeClr val="tx2"/>
                        </a:solidFill>
                        <a:latin typeface="Calibri (Body)"/>
                      </a:endParaRPr>
                    </a:p>
                  </a:txBody>
                  <a:tcPr marL="6743" marR="6743" marT="6743" marB="0" anchor="ctr">
                    <a:solidFill>
                      <a:schemeClr val="bg1">
                        <a:lumMod val="75000"/>
                      </a:schemeClr>
                    </a:solidFill>
                  </a:tcPr>
                </a:tc>
                <a:tc>
                  <a:txBody>
                    <a:bodyPr/>
                    <a:lstStyle/>
                    <a:p>
                      <a:pPr algn="ctr" fontAlgn="t"/>
                      <a:r>
                        <a:rPr lang="en-US" sz="1000" b="1" u="none" strike="noStrike" dirty="0" smtClean="0">
                          <a:latin typeface="Calibri (Body)"/>
                        </a:rPr>
                        <a:t>$2,166</a:t>
                      </a:r>
                      <a:endParaRPr lang="en-US" sz="1000" b="1" i="0" u="none" strike="noStrike" dirty="0">
                        <a:solidFill>
                          <a:schemeClr val="tx2"/>
                        </a:solidFill>
                        <a:latin typeface="Calibri (Body)"/>
                      </a:endParaRPr>
                    </a:p>
                  </a:txBody>
                  <a:tcPr marL="6743" marR="6743" marT="6743" marB="0" anchor="ctr">
                    <a:solidFill>
                      <a:schemeClr val="bg1">
                        <a:lumMod val="75000"/>
                      </a:schemeClr>
                    </a:solidFill>
                  </a:tcPr>
                </a:tc>
                <a:tc>
                  <a:txBody>
                    <a:bodyPr/>
                    <a:lstStyle/>
                    <a:p>
                      <a:pPr algn="ctr" fontAlgn="t"/>
                      <a:r>
                        <a:rPr lang="en-US" sz="1000" b="1" i="0" u="none" strike="noStrike" dirty="0">
                          <a:latin typeface="Arial"/>
                        </a:rPr>
                        <a:t>$</a:t>
                      </a:r>
                      <a:r>
                        <a:rPr lang="en-US" sz="1000" b="1" i="0" u="none" strike="noStrike" dirty="0" smtClean="0">
                          <a:latin typeface="Arial"/>
                        </a:rPr>
                        <a:t>0</a:t>
                      </a:r>
                      <a:endParaRPr lang="en-US" sz="1000" b="0" i="0" u="none" strike="noStrike" dirty="0" smtClean="0">
                        <a:latin typeface="Arial"/>
                      </a:endParaRPr>
                    </a:p>
                    <a:p>
                      <a:pPr algn="ctr" fontAlgn="t"/>
                      <a:r>
                        <a:rPr lang="en-US" sz="1000" b="0" i="0" u="none" strike="noStrike" baseline="0" dirty="0" smtClean="0">
                          <a:latin typeface="Arial"/>
                        </a:rPr>
                        <a:t>Deductible is waived; Preventive Care Covered at 100%</a:t>
                      </a:r>
                      <a:endParaRPr lang="en-US" sz="1000" b="1" i="0" u="none" strike="noStrike" dirty="0">
                        <a:latin typeface="Arial"/>
                      </a:endParaRPr>
                    </a:p>
                  </a:txBody>
                  <a:tcPr marL="9525" marR="9525" marT="9525" marB="0" anchor="ctr">
                    <a:solidFill>
                      <a:schemeClr val="bg1">
                        <a:lumMod val="75000"/>
                      </a:schemeClr>
                    </a:solidFill>
                  </a:tcPr>
                </a:tc>
                <a:tc>
                  <a:txBody>
                    <a:bodyPr/>
                    <a:lstStyle/>
                    <a:p>
                      <a:pPr algn="ctr" fontAlgn="t"/>
                      <a:r>
                        <a:rPr lang="en-US" sz="1000" b="1" i="0" u="none" strike="noStrike" dirty="0" smtClean="0">
                          <a:solidFill>
                            <a:schemeClr val="tx1"/>
                          </a:solidFill>
                          <a:effectLst/>
                          <a:latin typeface="Calibri (Body)"/>
                        </a:rPr>
                        <a:t>$40</a:t>
                      </a:r>
                    </a:p>
                    <a:p>
                      <a:pPr algn="ctr" fontAlgn="t"/>
                      <a:r>
                        <a:rPr lang="en-US" sz="1000" b="0" i="0" u="none" strike="noStrike" dirty="0" smtClean="0">
                          <a:solidFill>
                            <a:schemeClr val="tx1"/>
                          </a:solidFill>
                          <a:effectLst/>
                          <a:latin typeface="Calibri (Body)"/>
                        </a:rPr>
                        <a:t>30% of the  $7.86</a:t>
                      </a:r>
                      <a:r>
                        <a:rPr lang="en-US" sz="1000" b="0" i="0" u="none" strike="noStrike" baseline="0" dirty="0" smtClean="0">
                          <a:solidFill>
                            <a:schemeClr val="tx1"/>
                          </a:solidFill>
                          <a:effectLst/>
                          <a:latin typeface="Calibri (Body)"/>
                        </a:rPr>
                        <a:t> drug cost (</a:t>
                      </a:r>
                      <a:r>
                        <a:rPr lang="en-US" sz="1000" b="0" i="0" u="none" strike="noStrike" dirty="0" smtClean="0">
                          <a:solidFill>
                            <a:schemeClr val="tx1"/>
                          </a:solidFill>
                          <a:effectLst/>
                          <a:latin typeface="Calibri (Body)"/>
                        </a:rPr>
                        <a:t>$3.3</a:t>
                      </a:r>
                      <a:r>
                        <a:rPr lang="en-US" sz="1000" b="0" i="0" u="none" strike="noStrike" baseline="0" dirty="0" smtClean="0">
                          <a:solidFill>
                            <a:schemeClr val="tx1"/>
                          </a:solidFill>
                          <a:effectLst/>
                          <a:latin typeface="Calibri (Body)"/>
                        </a:rPr>
                        <a:t>1 every month) for a year</a:t>
                      </a:r>
                      <a:endParaRPr lang="en-US" sz="1000" b="0" i="0" u="none" strike="noStrike" dirty="0">
                        <a:solidFill>
                          <a:schemeClr val="tx1"/>
                        </a:solidFill>
                        <a:effectLst/>
                        <a:latin typeface="Calibri (Body)"/>
                      </a:endParaRPr>
                    </a:p>
                  </a:txBody>
                  <a:tcPr marL="9525" marR="9525" marT="9525" marB="0" anchor="ctr">
                    <a:solidFill>
                      <a:schemeClr val="bg1">
                        <a:lumMod val="75000"/>
                      </a:schemeClr>
                    </a:solidFill>
                  </a:tcPr>
                </a:tc>
                <a:tc>
                  <a:txBody>
                    <a:bodyPr/>
                    <a:lstStyle/>
                    <a:p>
                      <a:pPr algn="ctr" fontAlgn="t"/>
                      <a:r>
                        <a:rPr lang="en-US" sz="1000" b="1" u="none" strike="noStrike" kern="1200" dirty="0" smtClean="0">
                          <a:solidFill>
                            <a:schemeClr val="tx1"/>
                          </a:solidFill>
                          <a:latin typeface="Calibri (Body)"/>
                          <a:ea typeface="+mn-ea"/>
                          <a:cs typeface="+mn-cs"/>
                        </a:rPr>
                        <a:t>$2,206 </a:t>
                      </a:r>
                      <a:endParaRPr lang="en-US" sz="1000" b="1" u="none" strike="noStrike" kern="1200" dirty="0">
                        <a:solidFill>
                          <a:schemeClr val="tx1"/>
                        </a:solidFill>
                        <a:latin typeface="Calibri (Body)"/>
                        <a:ea typeface="+mn-ea"/>
                        <a:cs typeface="+mn-cs"/>
                      </a:endParaRPr>
                    </a:p>
                  </a:txBody>
                  <a:tcPr marL="9525" marR="9525" marT="9525" marB="0" anchor="ctr">
                    <a:solidFill>
                      <a:schemeClr val="bg1">
                        <a:lumMod val="75000"/>
                      </a:schemeClr>
                    </a:solidFill>
                  </a:tcPr>
                </a:tc>
                <a:tc>
                  <a:txBody>
                    <a:bodyPr/>
                    <a:lstStyle/>
                    <a:p>
                      <a:pPr algn="ctr" fontAlgn="t"/>
                      <a:r>
                        <a:rPr lang="en-US" sz="1000" b="1" u="none" strike="noStrike" kern="1200" dirty="0" smtClean="0">
                          <a:solidFill>
                            <a:schemeClr val="tx1"/>
                          </a:solidFill>
                          <a:latin typeface="Calibri (Body)"/>
                          <a:ea typeface="+mn-ea"/>
                          <a:cs typeface="+mn-cs"/>
                        </a:rPr>
                        <a:t>$4,960</a:t>
                      </a:r>
                      <a:endParaRPr lang="en-US" sz="1000" b="1" u="none" strike="noStrike" kern="1200" dirty="0">
                        <a:solidFill>
                          <a:schemeClr val="tx1"/>
                        </a:solidFill>
                        <a:latin typeface="Calibri (Body)"/>
                        <a:ea typeface="+mn-ea"/>
                        <a:cs typeface="+mn-cs"/>
                      </a:endParaRPr>
                    </a:p>
                  </a:txBody>
                  <a:tcPr marL="9525" marR="9525" marT="9525" marB="0" anchor="ctr">
                    <a:solidFill>
                      <a:schemeClr val="bg1">
                        <a:lumMod val="75000"/>
                      </a:schemeClr>
                    </a:solidFill>
                  </a:tcPr>
                </a:tc>
              </a:tr>
              <a:tr h="753458">
                <a:tc>
                  <a:txBody>
                    <a:bodyPr/>
                    <a:lstStyle/>
                    <a:p>
                      <a:pPr algn="ctr" fontAlgn="t"/>
                      <a:r>
                        <a:rPr lang="en-US" sz="1000" b="1" u="none" strike="noStrike" dirty="0">
                          <a:latin typeface="Calibri (Body)"/>
                        </a:rPr>
                        <a:t>$2,000 </a:t>
                      </a:r>
                      <a:r>
                        <a:rPr lang="en-US" sz="1000" b="1" u="none" strike="noStrike" dirty="0" smtClean="0">
                          <a:latin typeface="Calibri (Body)"/>
                        </a:rPr>
                        <a:t>Deductible</a:t>
                      </a:r>
                      <a:endParaRPr lang="en-US" sz="1000" b="1" i="0" u="none" strike="noStrike" dirty="0">
                        <a:solidFill>
                          <a:schemeClr val="tx2"/>
                        </a:solidFill>
                        <a:latin typeface="Calibri (Body)"/>
                      </a:endParaRPr>
                    </a:p>
                  </a:txBody>
                  <a:tcPr marL="6743" marR="6743" marT="6743" marB="0" anchor="ctr"/>
                </a:tc>
                <a:tc>
                  <a:txBody>
                    <a:bodyPr/>
                    <a:lstStyle/>
                    <a:p>
                      <a:pPr algn="ctr" fontAlgn="t"/>
                      <a:r>
                        <a:rPr lang="en-US" sz="1000" b="1" u="none" strike="noStrike" dirty="0" smtClean="0">
                          <a:latin typeface="Calibri (Body)"/>
                        </a:rPr>
                        <a:t>$1,069</a:t>
                      </a:r>
                      <a:endParaRPr lang="en-US" sz="1000" b="1" i="0" u="none" strike="noStrike" dirty="0">
                        <a:solidFill>
                          <a:schemeClr val="tx2"/>
                        </a:solidFill>
                        <a:latin typeface="Calibri (Body)"/>
                      </a:endParaRPr>
                    </a:p>
                  </a:txBody>
                  <a:tcPr marL="6743" marR="6743" marT="6743" marB="0" anchor="ctr"/>
                </a:tc>
                <a:tc>
                  <a:txBody>
                    <a:bodyPr/>
                    <a:lstStyle/>
                    <a:p>
                      <a:pPr algn="ctr" fontAlgn="t"/>
                      <a:r>
                        <a:rPr lang="en-US" sz="1000" b="1" i="0" u="none" strike="noStrike" dirty="0" smtClean="0">
                          <a:latin typeface="Arial"/>
                        </a:rPr>
                        <a:t>$0</a:t>
                      </a:r>
                      <a:endParaRPr lang="en-US" sz="1000" b="0" i="0" u="none" strike="noStrike" dirty="0" smtClean="0">
                        <a:latin typeface="Arial"/>
                      </a:endParaRPr>
                    </a:p>
                    <a:p>
                      <a:pPr algn="ctr" fontAlgn="t"/>
                      <a:r>
                        <a:rPr lang="en-US" sz="1000" b="0" i="0" u="none" strike="noStrike" baseline="0" dirty="0" smtClean="0">
                          <a:latin typeface="Arial"/>
                        </a:rPr>
                        <a:t>Deductible is waived; Preventive Care Covered at 100%</a:t>
                      </a:r>
                      <a:endParaRPr lang="en-US" sz="1000" b="1" i="0" u="none" strike="noStrike" dirty="0" smtClean="0">
                        <a:latin typeface="Arial"/>
                      </a:endParaRPr>
                    </a:p>
                  </a:txBody>
                  <a:tcPr marL="6743" marR="6743" marT="6743" marB="0" anchor="ctr"/>
                </a:tc>
                <a:tc>
                  <a:txBody>
                    <a:bodyPr/>
                    <a:lstStyle/>
                    <a:p>
                      <a:pPr algn="ctr" fontAlgn="t"/>
                      <a:r>
                        <a:rPr lang="en-US" sz="1000" b="1" i="0" u="none" strike="noStrike" dirty="0" smtClean="0">
                          <a:solidFill>
                            <a:schemeClr val="tx1"/>
                          </a:solidFill>
                          <a:effectLst/>
                          <a:latin typeface="Calibri (Body)"/>
                        </a:rPr>
                        <a:t>$40</a:t>
                      </a:r>
                    </a:p>
                    <a:p>
                      <a:pPr algn="ctr" fontAlgn="t"/>
                      <a:r>
                        <a:rPr lang="en-US" sz="1000" b="0" i="0" u="none" strike="noStrike" dirty="0" smtClean="0">
                          <a:solidFill>
                            <a:schemeClr val="tx1"/>
                          </a:solidFill>
                          <a:effectLst/>
                          <a:latin typeface="Calibri (Body)"/>
                        </a:rPr>
                        <a:t>30% of the  $7.86</a:t>
                      </a:r>
                      <a:r>
                        <a:rPr lang="en-US" sz="1000" b="0" i="0" u="none" strike="noStrike" baseline="0" dirty="0" smtClean="0">
                          <a:solidFill>
                            <a:schemeClr val="tx1"/>
                          </a:solidFill>
                          <a:effectLst/>
                          <a:latin typeface="Calibri (Body)"/>
                        </a:rPr>
                        <a:t> drug cost (</a:t>
                      </a:r>
                      <a:r>
                        <a:rPr lang="en-US" sz="1000" b="0" i="0" u="none" strike="noStrike" dirty="0" smtClean="0">
                          <a:solidFill>
                            <a:schemeClr val="tx1"/>
                          </a:solidFill>
                          <a:effectLst/>
                          <a:latin typeface="Calibri (Body)"/>
                        </a:rPr>
                        <a:t>$3.3</a:t>
                      </a:r>
                      <a:r>
                        <a:rPr lang="en-US" sz="1000" b="0" i="0" u="none" strike="noStrike" baseline="0" dirty="0" smtClean="0">
                          <a:solidFill>
                            <a:schemeClr val="tx1"/>
                          </a:solidFill>
                          <a:effectLst/>
                          <a:latin typeface="Calibri (Body)"/>
                        </a:rPr>
                        <a:t>1 every month) for a year</a:t>
                      </a:r>
                      <a:endParaRPr lang="en-US" sz="1000" b="0" i="0" u="none" strike="noStrike" dirty="0" smtClean="0">
                        <a:solidFill>
                          <a:schemeClr val="tx1"/>
                        </a:solidFill>
                        <a:effectLst/>
                        <a:latin typeface="Calibri (Body)"/>
                      </a:endParaRPr>
                    </a:p>
                  </a:txBody>
                  <a:tcPr marL="9525" marR="9525" marT="9525" marB="0" anchor="ctr"/>
                </a:tc>
                <a:tc>
                  <a:txBody>
                    <a:bodyPr/>
                    <a:lstStyle/>
                    <a:p>
                      <a:pPr algn="ctr" fontAlgn="t"/>
                      <a:r>
                        <a:rPr lang="en-US" sz="1000" b="1" u="none" strike="noStrike" kern="1200" dirty="0" smtClean="0">
                          <a:solidFill>
                            <a:schemeClr val="tx1"/>
                          </a:solidFill>
                          <a:latin typeface="Calibri (Body)"/>
                          <a:ea typeface="+mn-ea"/>
                          <a:cs typeface="+mn-cs"/>
                        </a:rPr>
                        <a:t>$1,109 </a:t>
                      </a:r>
                      <a:endParaRPr lang="en-US" sz="1000" b="1" u="none" strike="noStrike" kern="1200" dirty="0">
                        <a:solidFill>
                          <a:schemeClr val="tx1"/>
                        </a:solidFill>
                        <a:latin typeface="Calibri (Body)"/>
                        <a:ea typeface="+mn-ea"/>
                        <a:cs typeface="+mn-cs"/>
                      </a:endParaRPr>
                    </a:p>
                  </a:txBody>
                  <a:tcPr marL="9525" marR="9525" marT="9525" marB="0" anchor="ctr"/>
                </a:tc>
                <a:tc>
                  <a:txBody>
                    <a:bodyPr/>
                    <a:lstStyle/>
                    <a:p>
                      <a:pPr algn="ctr" fontAlgn="t"/>
                      <a:r>
                        <a:rPr lang="en-US" sz="1000" b="1" u="none" strike="noStrike" kern="1200" dirty="0" smtClean="0">
                          <a:solidFill>
                            <a:schemeClr val="tx1"/>
                          </a:solidFill>
                          <a:latin typeface="Calibri (Body)"/>
                          <a:ea typeface="+mn-ea"/>
                          <a:cs typeface="+mn-cs"/>
                        </a:rPr>
                        <a:t>$4,960</a:t>
                      </a:r>
                      <a:endParaRPr lang="en-US" sz="1000" b="1" u="none" strike="noStrike" kern="1200" dirty="0">
                        <a:solidFill>
                          <a:schemeClr val="tx1"/>
                        </a:solidFill>
                        <a:latin typeface="Calibri (Body)"/>
                        <a:ea typeface="+mn-ea"/>
                        <a:cs typeface="+mn-cs"/>
                      </a:endParaRPr>
                    </a:p>
                  </a:txBody>
                  <a:tcPr marL="9525" marR="9525" marT="9525" marB="0" anchor="ctr"/>
                </a:tc>
              </a:tr>
              <a:tr h="753458">
                <a:tc>
                  <a:txBody>
                    <a:bodyPr/>
                    <a:lstStyle/>
                    <a:p>
                      <a:pPr algn="ctr" fontAlgn="t"/>
                      <a:r>
                        <a:rPr lang="en-US" sz="1000" b="1" u="none" strike="noStrike" dirty="0">
                          <a:latin typeface="Calibri (Body)"/>
                        </a:rPr>
                        <a:t>$2,500 </a:t>
                      </a:r>
                      <a:r>
                        <a:rPr lang="en-US" sz="1000" b="1" u="none" strike="noStrike" dirty="0" smtClean="0">
                          <a:latin typeface="Calibri (Body)"/>
                        </a:rPr>
                        <a:t>Deductible</a:t>
                      </a:r>
                      <a:endParaRPr lang="en-US" sz="1000" b="1" i="0" u="none" strike="noStrike" dirty="0">
                        <a:solidFill>
                          <a:schemeClr val="tx2"/>
                        </a:solidFill>
                        <a:latin typeface="Calibri (Body)"/>
                      </a:endParaRPr>
                    </a:p>
                  </a:txBody>
                  <a:tcPr marL="6743" marR="6743" marT="6743" marB="0" anchor="ctr">
                    <a:solidFill>
                      <a:schemeClr val="bg1">
                        <a:lumMod val="75000"/>
                      </a:schemeClr>
                    </a:solidFill>
                  </a:tcPr>
                </a:tc>
                <a:tc>
                  <a:txBody>
                    <a:bodyPr/>
                    <a:lstStyle/>
                    <a:p>
                      <a:pPr algn="ctr" fontAlgn="t"/>
                      <a:r>
                        <a:rPr lang="en-US" sz="1000" b="1" u="none" strike="noStrike" dirty="0" smtClean="0">
                          <a:latin typeface="Calibri (Body)"/>
                        </a:rPr>
                        <a:t>$360</a:t>
                      </a:r>
                      <a:endParaRPr lang="en-US" sz="1000" b="1" i="0" u="none" strike="noStrike" dirty="0">
                        <a:solidFill>
                          <a:schemeClr val="tx2"/>
                        </a:solidFill>
                        <a:latin typeface="Calibri (Body)"/>
                      </a:endParaRPr>
                    </a:p>
                  </a:txBody>
                  <a:tcPr marL="6743" marR="6743" marT="6743" marB="0" anchor="ctr">
                    <a:solidFill>
                      <a:schemeClr val="bg1">
                        <a:lumMod val="75000"/>
                      </a:schemeClr>
                    </a:solidFill>
                  </a:tcPr>
                </a:tc>
                <a:tc>
                  <a:txBody>
                    <a:bodyPr/>
                    <a:lstStyle/>
                    <a:p>
                      <a:pPr algn="ctr" fontAlgn="t"/>
                      <a:r>
                        <a:rPr lang="en-US" sz="1000" b="1" i="0" u="none" strike="noStrike" dirty="0" smtClean="0">
                          <a:latin typeface="Arial"/>
                        </a:rPr>
                        <a:t>$0</a:t>
                      </a:r>
                      <a:endParaRPr lang="en-US" sz="1000" b="0" i="0" u="none" strike="noStrike" dirty="0" smtClean="0">
                        <a:latin typeface="Arial"/>
                      </a:endParaRPr>
                    </a:p>
                    <a:p>
                      <a:pPr algn="ctr" fontAlgn="t"/>
                      <a:r>
                        <a:rPr lang="en-US" sz="1000" b="0" i="0" u="none" strike="noStrike" baseline="0" dirty="0" smtClean="0">
                          <a:latin typeface="Arial"/>
                        </a:rPr>
                        <a:t>Deductible is waived; Preventive Care Covered at 100%</a:t>
                      </a:r>
                      <a:endParaRPr lang="en-US" sz="1000" b="1" i="0" u="none" strike="noStrike" dirty="0" smtClean="0">
                        <a:latin typeface="Arial"/>
                      </a:endParaRPr>
                    </a:p>
                  </a:txBody>
                  <a:tcPr marL="6743" marR="6743" marT="6743" marB="0" anchor="ctr">
                    <a:solidFill>
                      <a:schemeClr val="bg1">
                        <a:lumMod val="75000"/>
                      </a:schemeClr>
                    </a:solidFill>
                  </a:tcPr>
                </a:tc>
                <a:tc>
                  <a:txBody>
                    <a:bodyPr/>
                    <a:lstStyle/>
                    <a:p>
                      <a:pPr algn="ctr" fontAlgn="t"/>
                      <a:r>
                        <a:rPr lang="en-US" sz="1000" b="1" i="0" u="none" strike="noStrike" dirty="0" smtClean="0">
                          <a:solidFill>
                            <a:schemeClr val="tx1"/>
                          </a:solidFill>
                          <a:effectLst/>
                          <a:latin typeface="Calibri (Body)"/>
                        </a:rPr>
                        <a:t>$94</a:t>
                      </a:r>
                    </a:p>
                    <a:p>
                      <a:pPr algn="ctr" fontAlgn="t"/>
                      <a:r>
                        <a:rPr lang="en-US" sz="1000" b="0" i="0" u="none" strike="noStrike" dirty="0" smtClean="0">
                          <a:solidFill>
                            <a:schemeClr val="tx1"/>
                          </a:solidFill>
                          <a:effectLst/>
                          <a:latin typeface="Calibri (Body)"/>
                        </a:rPr>
                        <a:t>100% of the $7.85 drug</a:t>
                      </a:r>
                      <a:r>
                        <a:rPr lang="en-US" sz="1000" b="0" i="0" u="none" strike="noStrike" baseline="0" dirty="0" smtClean="0">
                          <a:solidFill>
                            <a:schemeClr val="tx1"/>
                          </a:solidFill>
                          <a:effectLst/>
                          <a:latin typeface="Calibri (Body)"/>
                        </a:rPr>
                        <a:t> cost every month for a year; until the deductible is met</a:t>
                      </a:r>
                      <a:endParaRPr lang="en-US" sz="1000" b="0" i="0" u="none" strike="noStrike" dirty="0">
                        <a:solidFill>
                          <a:schemeClr val="tx1"/>
                        </a:solidFill>
                        <a:effectLst/>
                        <a:latin typeface="Calibri (Body)"/>
                      </a:endParaRPr>
                    </a:p>
                  </a:txBody>
                  <a:tcPr marL="9525" marR="9525" marT="9525" marB="0" anchor="ctr">
                    <a:solidFill>
                      <a:schemeClr val="bg1">
                        <a:lumMod val="75000"/>
                      </a:schemeClr>
                    </a:solidFill>
                  </a:tcPr>
                </a:tc>
                <a:tc>
                  <a:txBody>
                    <a:bodyPr/>
                    <a:lstStyle/>
                    <a:p>
                      <a:pPr algn="ctr" fontAlgn="t"/>
                      <a:r>
                        <a:rPr lang="en-US" sz="1000" b="1" u="none" strike="noStrike" kern="1200" dirty="0" smtClean="0">
                          <a:solidFill>
                            <a:schemeClr val="tx1"/>
                          </a:solidFill>
                          <a:latin typeface="Calibri (Body)"/>
                          <a:ea typeface="+mn-ea"/>
                          <a:cs typeface="+mn-cs"/>
                        </a:rPr>
                        <a:t>$454</a:t>
                      </a:r>
                      <a:endParaRPr lang="en-US" sz="1000" b="1" u="none" strike="noStrike" kern="1200" dirty="0">
                        <a:solidFill>
                          <a:schemeClr val="tx1"/>
                        </a:solidFill>
                        <a:latin typeface="Calibri (Body)"/>
                        <a:ea typeface="+mn-ea"/>
                        <a:cs typeface="+mn-cs"/>
                      </a:endParaRPr>
                    </a:p>
                  </a:txBody>
                  <a:tcPr marL="9525" marR="9525" marT="9525" marB="0" anchor="ctr">
                    <a:solidFill>
                      <a:schemeClr val="bg1">
                        <a:lumMod val="75000"/>
                      </a:schemeClr>
                    </a:solidFill>
                  </a:tcPr>
                </a:tc>
                <a:tc>
                  <a:txBody>
                    <a:bodyPr/>
                    <a:lstStyle/>
                    <a:p>
                      <a:pPr algn="ctr" fontAlgn="t"/>
                      <a:r>
                        <a:rPr lang="en-US" sz="1000" b="1" u="none" strike="noStrike" kern="1200" dirty="0" smtClean="0">
                          <a:solidFill>
                            <a:schemeClr val="tx1"/>
                          </a:solidFill>
                          <a:latin typeface="Calibri (Body)"/>
                          <a:ea typeface="+mn-ea"/>
                          <a:cs typeface="+mn-cs"/>
                        </a:rPr>
                        <a:t>$4,906</a:t>
                      </a:r>
                      <a:endParaRPr lang="en-US" sz="1000" b="1" u="none" strike="noStrike" kern="1200" dirty="0">
                        <a:solidFill>
                          <a:schemeClr val="tx1"/>
                        </a:solidFill>
                        <a:latin typeface="Calibri (Body)"/>
                        <a:ea typeface="+mn-ea"/>
                        <a:cs typeface="+mn-cs"/>
                      </a:endParaRPr>
                    </a:p>
                  </a:txBody>
                  <a:tcPr marL="9525" marR="9525" marT="9525" marB="0" anchor="ctr">
                    <a:solidFill>
                      <a:schemeClr val="bg1">
                        <a:lumMod val="75000"/>
                      </a:schemeClr>
                    </a:solidFill>
                  </a:tcPr>
                </a:tc>
              </a:tr>
              <a:tr h="1559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1" u="none" strike="noStrike" dirty="0" smtClean="0">
                          <a:latin typeface="Calibri (Body)"/>
                        </a:rPr>
                        <a:t>$5,000 Deductible</a:t>
                      </a:r>
                    </a:p>
                    <a:p>
                      <a:pPr algn="l" fontAlgn="t"/>
                      <a:endParaRPr lang="en-US" sz="1000" b="1" i="0" u="none" strike="noStrike" dirty="0">
                        <a:solidFill>
                          <a:schemeClr val="tx2"/>
                        </a:solidFill>
                        <a:latin typeface="Calibri (Body)"/>
                      </a:endParaRPr>
                    </a:p>
                  </a:txBody>
                  <a:tcPr marL="6743" marR="6743" marT="6743"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u="none" strike="noStrike" dirty="0" smtClean="0">
                          <a:latin typeface="Calibri (Body)"/>
                        </a:rPr>
                        <a:t>$180</a:t>
                      </a:r>
                    </a:p>
                    <a:p>
                      <a:pPr algn="ctr" fontAlgn="b"/>
                      <a:endParaRPr lang="en-US" sz="1000" b="1" i="0" u="none" strike="noStrike" dirty="0">
                        <a:solidFill>
                          <a:schemeClr val="tx2"/>
                        </a:solidFill>
                        <a:latin typeface="Calibri (Body)"/>
                      </a:endParaRPr>
                    </a:p>
                  </a:txBody>
                  <a:tcPr marL="6743" marR="6743" marT="6743" marB="0" anchor="ctr"/>
                </a:tc>
                <a:tc>
                  <a:txBody>
                    <a:bodyPr/>
                    <a:lstStyle/>
                    <a:p>
                      <a:pPr algn="ctr" fontAlgn="t"/>
                      <a:r>
                        <a:rPr lang="en-US" sz="1000" b="1" i="0" u="none" strike="noStrike" dirty="0" smtClean="0">
                          <a:latin typeface="Arial"/>
                        </a:rPr>
                        <a:t>$0</a:t>
                      </a:r>
                      <a:endParaRPr lang="en-US" sz="1000" b="0" i="0" u="none" strike="noStrike" dirty="0" smtClean="0">
                        <a:latin typeface="Arial"/>
                      </a:endParaRPr>
                    </a:p>
                    <a:p>
                      <a:pPr algn="ctr" fontAlgn="t"/>
                      <a:r>
                        <a:rPr lang="en-US" sz="1000" b="0" i="0" u="none" strike="noStrike" baseline="0" dirty="0" smtClean="0">
                          <a:latin typeface="Arial"/>
                        </a:rPr>
                        <a:t>Deductible is waived; Preventive Care Covered at 100%</a:t>
                      </a:r>
                      <a:endParaRPr lang="en-US" sz="1000" b="1" i="0" u="none" strike="noStrike" dirty="0" smtClean="0">
                        <a:latin typeface="Arial"/>
                      </a:endParaRPr>
                    </a:p>
                  </a:txBody>
                  <a:tcPr marL="6743" marR="6743" marT="6743" marB="0" anchor="ctr"/>
                </a:tc>
                <a:tc>
                  <a:txBody>
                    <a:bodyPr/>
                    <a:lstStyle/>
                    <a:p>
                      <a:pPr algn="ctr" fontAlgn="t"/>
                      <a:r>
                        <a:rPr lang="en-US" sz="1000" b="1" i="0" u="none" strike="noStrike" dirty="0" smtClean="0">
                          <a:solidFill>
                            <a:schemeClr val="tx1"/>
                          </a:solidFill>
                          <a:effectLst/>
                          <a:latin typeface="Calibri (Body)"/>
                        </a:rPr>
                        <a:t>$94</a:t>
                      </a:r>
                    </a:p>
                    <a:p>
                      <a:pPr algn="ctr" fontAlgn="t"/>
                      <a:r>
                        <a:rPr lang="en-US" sz="1000" b="0" i="0" u="none" strike="noStrike" dirty="0" smtClean="0">
                          <a:solidFill>
                            <a:schemeClr val="tx1"/>
                          </a:solidFill>
                          <a:effectLst/>
                          <a:latin typeface="Calibri (Body)"/>
                        </a:rPr>
                        <a:t>100% of the $7.85 drug</a:t>
                      </a:r>
                      <a:r>
                        <a:rPr lang="en-US" sz="1000" b="0" i="0" u="none" strike="noStrike" baseline="0" dirty="0" smtClean="0">
                          <a:solidFill>
                            <a:schemeClr val="tx1"/>
                          </a:solidFill>
                          <a:effectLst/>
                          <a:latin typeface="Calibri (Body)"/>
                        </a:rPr>
                        <a:t> cost every month for a year; until the deductible is met</a:t>
                      </a:r>
                      <a:endParaRPr lang="en-US" sz="1000" b="0" i="0" u="none" strike="noStrike" dirty="0" smtClean="0">
                        <a:solidFill>
                          <a:schemeClr val="tx1"/>
                        </a:solidFill>
                        <a:effectLst/>
                        <a:latin typeface="Calibri (Body)"/>
                      </a:endParaRPr>
                    </a:p>
                  </a:txBody>
                  <a:tcPr marL="9525" marR="9525" marT="9525" marB="0" anchor="ctr"/>
                </a:tc>
                <a:tc>
                  <a:txBody>
                    <a:bodyPr/>
                    <a:lstStyle/>
                    <a:p>
                      <a:pPr algn="ctr" fontAlgn="t"/>
                      <a:r>
                        <a:rPr lang="en-US" sz="1000" b="1" u="none" strike="noStrike" kern="1200" dirty="0" smtClean="0">
                          <a:solidFill>
                            <a:schemeClr val="tx1"/>
                          </a:solidFill>
                          <a:latin typeface="Calibri (Body)"/>
                          <a:ea typeface="+mn-ea"/>
                          <a:cs typeface="+mn-cs"/>
                        </a:rPr>
                        <a:t>$274</a:t>
                      </a:r>
                      <a:endParaRPr lang="en-US" sz="1000" b="1" u="none" strike="noStrike" kern="1200" dirty="0">
                        <a:solidFill>
                          <a:schemeClr val="tx1"/>
                        </a:solidFill>
                        <a:latin typeface="Calibri (Body)"/>
                        <a:ea typeface="+mn-ea"/>
                        <a:cs typeface="+mn-cs"/>
                      </a:endParaRPr>
                    </a:p>
                  </a:txBody>
                  <a:tcPr marL="9525" marR="9525" marT="9525" marB="0" anchor="ctr"/>
                </a:tc>
                <a:tc>
                  <a:txBody>
                    <a:bodyPr/>
                    <a:lstStyle/>
                    <a:p>
                      <a:pPr algn="ctr" fontAlgn="t"/>
                      <a:r>
                        <a:rPr lang="en-US" sz="1000" b="1" u="none" strike="noStrike" kern="1200" dirty="0" smtClean="0">
                          <a:solidFill>
                            <a:schemeClr val="tx1"/>
                          </a:solidFill>
                          <a:latin typeface="Calibri (Body)"/>
                          <a:ea typeface="+mn-ea"/>
                          <a:cs typeface="+mn-cs"/>
                        </a:rPr>
                        <a:t>$4,906</a:t>
                      </a:r>
                      <a:endParaRPr lang="en-US" sz="1000" b="1" u="none" strike="noStrike" kern="1200" dirty="0">
                        <a:solidFill>
                          <a:schemeClr val="tx1"/>
                        </a:solidFill>
                        <a:latin typeface="Calibri (Body)"/>
                        <a:ea typeface="+mn-ea"/>
                        <a:cs typeface="+mn-cs"/>
                      </a:endParaRPr>
                    </a:p>
                  </a:txBody>
                  <a:tcPr marL="9525" marR="9525" marT="9525" marB="0" anchor="ctr"/>
                </a:tc>
              </a:tr>
            </a:tbl>
          </a:graphicData>
        </a:graphic>
      </p:graphicFrame>
      <p:sp>
        <p:nvSpPr>
          <p:cNvPr id="5"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12</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178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57200" y="0"/>
            <a:ext cx="8229600" cy="1219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solidFill>
                <a:cs typeface="Times New Roman" pitchFamily="18" charset="0"/>
              </a:rPr>
              <a:t>Scenario </a:t>
            </a:r>
            <a:r>
              <a:rPr lang="en-US" dirty="0" smtClean="0">
                <a:solidFill>
                  <a:schemeClr val="tx2"/>
                </a:solidFill>
                <a:cs typeface="Times New Roman" pitchFamily="18" charset="0"/>
              </a:rPr>
              <a:t>#2: </a:t>
            </a:r>
            <a:r>
              <a:rPr lang="en-US" dirty="0">
                <a:solidFill>
                  <a:schemeClr val="tx2"/>
                </a:solidFill>
                <a:cs typeface="Times New Roman" pitchFamily="18" charset="0"/>
              </a:rPr>
              <a:t>Outpatient Knee Surgery</a:t>
            </a:r>
          </a:p>
        </p:txBody>
      </p:sp>
      <p:sp>
        <p:nvSpPr>
          <p:cNvPr id="8" name="TextBox 7"/>
          <p:cNvSpPr txBox="1">
            <a:spLocks noChangeArrowheads="1"/>
          </p:cNvSpPr>
          <p:nvPr/>
        </p:nvSpPr>
        <p:spPr bwMode="auto">
          <a:xfrm>
            <a:off x="762000" y="914400"/>
            <a:ext cx="8153400" cy="1384995"/>
          </a:xfrm>
          <a:prstGeom prst="rect">
            <a:avLst/>
          </a:prstGeom>
          <a:noFill/>
          <a:ln w="9525">
            <a:noFill/>
            <a:miter lim="800000"/>
            <a:headEnd/>
            <a:tailEnd/>
          </a:ln>
        </p:spPr>
        <p:txBody>
          <a:bodyPr wrap="square">
            <a:spAutoFit/>
          </a:bodyPr>
          <a:lstStyle/>
          <a:p>
            <a:pPr marL="177800" indent="-177800">
              <a:buFont typeface="Arial" pitchFamily="34" charset="0"/>
              <a:buChar char="•"/>
            </a:pPr>
            <a:r>
              <a:rPr lang="en-US" sz="1400" b="1" dirty="0" smtClean="0">
                <a:solidFill>
                  <a:schemeClr val="tx2"/>
                </a:solidFill>
              </a:rPr>
              <a:t>After John’s doctor recommends that he needs a knee surgery, John calls his Compass Health Pro to determine what his doctor will charge for the procedure.  </a:t>
            </a:r>
          </a:p>
          <a:p>
            <a:pPr marL="177800" indent="-177800">
              <a:buFont typeface="Arial" pitchFamily="34" charset="0"/>
              <a:buChar char="•"/>
            </a:pPr>
            <a:r>
              <a:rPr lang="en-US" sz="1400" b="1" dirty="0" smtClean="0">
                <a:solidFill>
                  <a:schemeClr val="tx2"/>
                </a:solidFill>
              </a:rPr>
              <a:t>John’s doctor has privileges at two facilities and John asks his Compass Health Pro to schedule his procedure at the most cost-effective facility– while keeping his doctor!  </a:t>
            </a:r>
          </a:p>
          <a:p>
            <a:pPr marL="635000" lvl="1" indent="-177800">
              <a:buFont typeface="Arial" pitchFamily="34" charset="0"/>
              <a:buChar char="•"/>
            </a:pPr>
            <a:r>
              <a:rPr lang="en-US" sz="1400" dirty="0" smtClean="0">
                <a:solidFill>
                  <a:schemeClr val="tx2"/>
                </a:solidFill>
              </a:rPr>
              <a:t>The BCBS contracted rate for his surgery is $15,000.  </a:t>
            </a:r>
          </a:p>
          <a:p>
            <a:pPr marL="635000" lvl="1" indent="-177800">
              <a:buFont typeface="Arial" pitchFamily="34" charset="0"/>
              <a:buChar char="•"/>
            </a:pPr>
            <a:r>
              <a:rPr lang="en-US" sz="1400" dirty="0" smtClean="0">
                <a:solidFill>
                  <a:schemeClr val="tx2"/>
                </a:solidFill>
              </a:rPr>
              <a:t>John also has 5 office visits with his physician; the BCBS contracted rate for each office visit is $170.</a:t>
            </a:r>
            <a:endParaRPr lang="en-US" sz="1400"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84622350"/>
              </p:ext>
            </p:extLst>
          </p:nvPr>
        </p:nvGraphicFramePr>
        <p:xfrm>
          <a:off x="914400" y="2438400"/>
          <a:ext cx="7467601" cy="3511376"/>
        </p:xfrm>
        <a:graphic>
          <a:graphicData uri="http://schemas.openxmlformats.org/drawingml/2006/table">
            <a:tbl>
              <a:tblPr>
                <a:tableStyleId>{BC89EF96-8CEA-46FF-86C4-4CE0E7609802}</a:tableStyleId>
              </a:tblPr>
              <a:tblGrid>
                <a:gridCol w="838200"/>
                <a:gridCol w="1143000"/>
                <a:gridCol w="2362200"/>
                <a:gridCol w="1464735"/>
                <a:gridCol w="829733"/>
                <a:gridCol w="829733"/>
              </a:tblGrid>
              <a:tr h="604089">
                <a:tc>
                  <a:txBody>
                    <a:bodyPr/>
                    <a:lstStyle/>
                    <a:p>
                      <a:pPr algn="ctr" fontAlgn="b"/>
                      <a:r>
                        <a:rPr lang="en-US" sz="1200" b="1" u="none" strike="noStrike" dirty="0" smtClean="0">
                          <a:solidFill>
                            <a:schemeClr val="bg1"/>
                          </a:solidFill>
                        </a:rPr>
                        <a:t>Medical Plan </a:t>
                      </a:r>
                    </a:p>
                    <a:p>
                      <a:pPr algn="ctr" fontAlgn="b"/>
                      <a:r>
                        <a:rPr lang="en-US" sz="1200" b="1" u="none" strike="noStrike" dirty="0" smtClean="0">
                          <a:solidFill>
                            <a:schemeClr val="bg1"/>
                          </a:solidFill>
                        </a:rPr>
                        <a:t>Option</a:t>
                      </a:r>
                      <a:endParaRPr lang="en-US" sz="1200" b="1" i="0" u="none" strike="noStrike" dirty="0">
                        <a:solidFill>
                          <a:schemeClr val="bg1"/>
                        </a:solidFill>
                        <a:latin typeface="Arial" pitchFamily="34" charset="0"/>
                        <a:cs typeface="Arial" pitchFamily="34" charset="0"/>
                      </a:endParaRPr>
                    </a:p>
                  </a:txBody>
                  <a:tcPr marL="6743" marR="6743" marT="6743" marB="0" anchor="ctr">
                    <a:solidFill>
                      <a:srgbClr val="1F497D"/>
                    </a:solidFill>
                  </a:tcPr>
                </a:tc>
                <a:tc>
                  <a:txBody>
                    <a:bodyPr/>
                    <a:lstStyle/>
                    <a:p>
                      <a:pPr algn="ctr" fontAlgn="b"/>
                      <a:r>
                        <a:rPr lang="en-US" sz="1200" b="1" u="none" strike="noStrike" dirty="0" smtClean="0">
                          <a:solidFill>
                            <a:schemeClr val="bg1"/>
                          </a:solidFill>
                        </a:rPr>
                        <a:t>"Employee Only" Annual  Premium</a:t>
                      </a:r>
                      <a:endParaRPr lang="en-US" sz="1200" b="1" i="0" u="none" strike="noStrike" dirty="0">
                        <a:solidFill>
                          <a:schemeClr val="bg1"/>
                        </a:solidFill>
                        <a:latin typeface="Arial" pitchFamily="34" charset="0"/>
                        <a:cs typeface="Arial" pitchFamily="34" charset="0"/>
                      </a:endParaRPr>
                    </a:p>
                  </a:txBody>
                  <a:tcPr marL="6743" marR="6743" marT="6743" marB="0" anchor="ctr">
                    <a:solidFill>
                      <a:srgbClr val="1F497D"/>
                    </a:solidFill>
                  </a:tcPr>
                </a:tc>
                <a:tc>
                  <a:txBody>
                    <a:bodyPr/>
                    <a:lstStyle/>
                    <a:p>
                      <a:pPr algn="ctr" fontAlgn="b"/>
                      <a:r>
                        <a:rPr lang="en-US" sz="1200" b="1" u="none" strike="noStrike" dirty="0">
                          <a:solidFill>
                            <a:schemeClr val="bg1"/>
                          </a:solidFill>
                        </a:rPr>
                        <a:t>Employee's Share </a:t>
                      </a:r>
                      <a:endParaRPr lang="en-US" sz="1200" b="1" u="none" strike="noStrike" dirty="0" smtClean="0">
                        <a:solidFill>
                          <a:schemeClr val="bg1"/>
                        </a:solidFill>
                      </a:endParaRPr>
                    </a:p>
                    <a:p>
                      <a:pPr algn="ctr" fontAlgn="b"/>
                      <a:r>
                        <a:rPr lang="en-US" sz="1200" b="1" u="none" strike="noStrike" dirty="0" smtClean="0">
                          <a:solidFill>
                            <a:schemeClr val="bg1"/>
                          </a:solidFill>
                        </a:rPr>
                        <a:t>Outpatient</a:t>
                      </a:r>
                      <a:r>
                        <a:rPr lang="en-US" sz="1200" b="1" u="none" strike="noStrike" baseline="0" dirty="0" smtClean="0">
                          <a:solidFill>
                            <a:schemeClr val="bg1"/>
                          </a:solidFill>
                        </a:rPr>
                        <a:t> </a:t>
                      </a:r>
                      <a:r>
                        <a:rPr lang="en-US" sz="1200" b="1" u="none" strike="noStrike" dirty="0" smtClean="0">
                          <a:solidFill>
                            <a:schemeClr val="bg1"/>
                          </a:solidFill>
                        </a:rPr>
                        <a:t>Costs</a:t>
                      </a:r>
                      <a:endParaRPr lang="en-US" sz="1200" b="1" i="0" u="none" strike="noStrike" dirty="0">
                        <a:solidFill>
                          <a:schemeClr val="bg1"/>
                        </a:solidFill>
                        <a:latin typeface="Arial" pitchFamily="34" charset="0"/>
                        <a:cs typeface="Arial" pitchFamily="34" charset="0"/>
                      </a:endParaRPr>
                    </a:p>
                  </a:txBody>
                  <a:tcPr marL="6743" marR="6743" marT="6743" marB="0" anchor="ctr">
                    <a:solidFill>
                      <a:srgbClr val="1F497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latin typeface="+mn-lt"/>
                          <a:ea typeface="+mn-ea"/>
                          <a:cs typeface="Arial" pitchFamily="34" charset="0"/>
                        </a:rPr>
                        <a:t>Employee’s Share Office Visit Costs</a:t>
                      </a:r>
                    </a:p>
                  </a:txBody>
                  <a:tcPr marL="6743" marR="6743" marT="6743" marB="0" anchor="ctr">
                    <a:solidFill>
                      <a:srgbClr val="1F497D"/>
                    </a:solidFill>
                  </a:tcPr>
                </a:tc>
                <a:tc>
                  <a:txBody>
                    <a:bodyPr/>
                    <a:lstStyle/>
                    <a:p>
                      <a:pPr algn="ctr" fontAlgn="b"/>
                      <a:r>
                        <a:rPr lang="en-US" sz="1200" b="1" u="none" strike="noStrike" dirty="0" smtClean="0">
                          <a:solidFill>
                            <a:schemeClr val="bg1"/>
                          </a:solidFill>
                          <a:latin typeface="+mj-lt"/>
                        </a:rPr>
                        <a:t>Employee Total</a:t>
                      </a:r>
                    </a:p>
                    <a:p>
                      <a:pPr algn="ctr" fontAlgn="b"/>
                      <a:r>
                        <a:rPr lang="en-US" sz="1200" b="1" u="none" strike="noStrike" dirty="0" smtClean="0">
                          <a:solidFill>
                            <a:schemeClr val="bg1"/>
                          </a:solidFill>
                          <a:latin typeface="+mj-lt"/>
                        </a:rPr>
                        <a:t>Cost</a:t>
                      </a:r>
                      <a:endParaRPr lang="en-US" sz="1200" b="1" i="0" u="none" strike="noStrike" dirty="0">
                        <a:solidFill>
                          <a:schemeClr val="bg1"/>
                        </a:solidFill>
                        <a:latin typeface="+mj-lt"/>
                        <a:cs typeface="Arial" pitchFamily="34" charset="0"/>
                      </a:endParaRPr>
                    </a:p>
                  </a:txBody>
                  <a:tcPr marL="6743" marR="6743" marT="6743" marB="0" anchor="ctr">
                    <a:solidFill>
                      <a:srgbClr val="1F497D"/>
                    </a:solidFill>
                  </a:tcPr>
                </a:tc>
                <a:tc>
                  <a:txBody>
                    <a:bodyPr/>
                    <a:lstStyle/>
                    <a:p>
                      <a:pPr algn="ctr" fontAlgn="b"/>
                      <a:r>
                        <a:rPr lang="en-US" sz="1200" b="1" i="0" u="none" strike="noStrike" kern="1200" dirty="0" smtClean="0">
                          <a:solidFill>
                            <a:sysClr val="windowText" lastClr="000000"/>
                          </a:solidFill>
                          <a:latin typeface="+mn-lt"/>
                          <a:ea typeface="+mn-ea"/>
                          <a:cs typeface="Arial" pitchFamily="34" charset="0"/>
                        </a:rPr>
                        <a:t>Out of Pocket Remaining</a:t>
                      </a:r>
                      <a:endParaRPr lang="en-US" sz="1200" b="1" i="0" u="none" strike="noStrike" kern="1200" dirty="0">
                        <a:solidFill>
                          <a:sysClr val="windowText" lastClr="000000"/>
                        </a:solidFill>
                        <a:latin typeface="+mn-lt"/>
                        <a:ea typeface="+mn-ea"/>
                        <a:cs typeface="Arial" pitchFamily="34" charset="0"/>
                      </a:endParaRPr>
                    </a:p>
                  </a:txBody>
                  <a:tcPr marL="6743" marR="6743" marT="6743" marB="0" anchor="ctr">
                    <a:solidFill>
                      <a:schemeClr val="accent1">
                        <a:lumMod val="40000"/>
                        <a:lumOff val="60000"/>
                      </a:schemeClr>
                    </a:solidFill>
                  </a:tcPr>
                </a:tc>
              </a:tr>
              <a:tr h="753458">
                <a:tc>
                  <a:txBody>
                    <a:bodyPr/>
                    <a:lstStyle/>
                    <a:p>
                      <a:pPr algn="ctr" fontAlgn="t"/>
                      <a:r>
                        <a:rPr lang="en-US" sz="1000" b="1" u="none" strike="noStrike" dirty="0">
                          <a:latin typeface="Calibri (Body)"/>
                        </a:rPr>
                        <a:t>$1,000 </a:t>
                      </a:r>
                      <a:r>
                        <a:rPr lang="en-US" sz="1000" b="1" u="none" strike="noStrike" dirty="0" smtClean="0">
                          <a:latin typeface="Calibri (Body)"/>
                        </a:rPr>
                        <a:t>Deductible</a:t>
                      </a:r>
                      <a:endParaRPr lang="en-US" sz="1000" b="1" i="0" u="none" strike="noStrike" dirty="0">
                        <a:solidFill>
                          <a:schemeClr val="tx2"/>
                        </a:solidFill>
                        <a:latin typeface="Calibri (Body)"/>
                      </a:endParaRPr>
                    </a:p>
                  </a:txBody>
                  <a:tcPr marL="6743" marR="6743" marT="6743" marB="0" anchor="ctr">
                    <a:solidFill>
                      <a:schemeClr val="bg1">
                        <a:lumMod val="75000"/>
                      </a:schemeClr>
                    </a:solidFill>
                  </a:tcPr>
                </a:tc>
                <a:tc>
                  <a:txBody>
                    <a:bodyPr/>
                    <a:lstStyle/>
                    <a:p>
                      <a:pPr algn="ctr" fontAlgn="t"/>
                      <a:r>
                        <a:rPr lang="en-US" sz="1000" b="1" u="none" strike="noStrike" dirty="0" smtClean="0">
                          <a:latin typeface="Calibri (Body)"/>
                        </a:rPr>
                        <a:t>$2,166</a:t>
                      </a:r>
                      <a:endParaRPr lang="en-US" sz="1000" b="1" i="0" u="none" strike="noStrike" dirty="0">
                        <a:solidFill>
                          <a:schemeClr val="tx2"/>
                        </a:solidFill>
                        <a:latin typeface="Calibri (Body)"/>
                      </a:endParaRPr>
                    </a:p>
                  </a:txBody>
                  <a:tcPr marL="6743" marR="6743" marT="6743" marB="0" anchor="ctr">
                    <a:solidFill>
                      <a:schemeClr val="bg1">
                        <a:lumMod val="75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1" u="none" strike="noStrike" dirty="0" smtClean="0">
                          <a:latin typeface="Calibri (Body)"/>
                        </a:rPr>
                        <a:t>$5,000</a:t>
                      </a:r>
                      <a:r>
                        <a:rPr lang="en-US" sz="1000" b="1" u="none" strike="noStrike" dirty="0">
                          <a:latin typeface="Calibri (Body)"/>
                        </a:rPr>
                        <a:t/>
                      </a:r>
                      <a:br>
                        <a:rPr lang="en-US" sz="1000" b="1" u="none" strike="noStrike" dirty="0">
                          <a:latin typeface="Calibri (Body)"/>
                        </a:rPr>
                      </a:br>
                      <a:r>
                        <a:rPr lang="en-US" sz="1000" u="none" strike="noStrike" dirty="0">
                          <a:latin typeface="Calibri (Body)"/>
                        </a:rPr>
                        <a:t>$1,000 calendar year deductible</a:t>
                      </a:r>
                      <a:br>
                        <a:rPr lang="en-US" sz="1000" u="none" strike="noStrike" dirty="0">
                          <a:latin typeface="Calibri (Body)"/>
                        </a:rPr>
                      </a:br>
                      <a:r>
                        <a:rPr lang="en-US" sz="1000" u="none" strike="noStrike" dirty="0">
                          <a:latin typeface="Calibri (Body)"/>
                        </a:rPr>
                        <a:t>then 20% of remaining eligible charges</a:t>
                      </a:r>
                      <a:br>
                        <a:rPr lang="en-US" sz="1000" u="none" strike="noStrike" dirty="0">
                          <a:latin typeface="Calibri (Body)"/>
                        </a:rPr>
                      </a:br>
                      <a:r>
                        <a:rPr lang="en-US" sz="1000" u="none" strike="noStrike" dirty="0">
                          <a:latin typeface="Calibri (Body)"/>
                        </a:rPr>
                        <a:t>up to </a:t>
                      </a:r>
                      <a:r>
                        <a:rPr lang="en-US" sz="1000" u="none" strike="noStrike" dirty="0" smtClean="0">
                          <a:latin typeface="Calibri (Body)"/>
                        </a:rPr>
                        <a:t>$5,000 </a:t>
                      </a:r>
                      <a:r>
                        <a:rPr lang="en-US" sz="1000" u="none" strike="noStrike" dirty="0">
                          <a:latin typeface="Calibri (Body)"/>
                        </a:rPr>
                        <a:t>out-of-pocket </a:t>
                      </a:r>
                      <a:r>
                        <a:rPr lang="en-US" sz="1000" u="none" strike="noStrike" dirty="0" smtClean="0">
                          <a:latin typeface="Calibri (Body)"/>
                        </a:rPr>
                        <a:t>max</a:t>
                      </a:r>
                      <a:br>
                        <a:rPr lang="en-US" sz="1000" u="none" strike="noStrike" dirty="0" smtClean="0">
                          <a:latin typeface="Calibri (Body)"/>
                        </a:rPr>
                      </a:br>
                      <a:endParaRPr lang="en-US" sz="1000" b="0" i="1" u="none" strike="noStrike" dirty="0" smtClean="0">
                        <a:solidFill>
                          <a:schemeClr val="tx2"/>
                        </a:solidFill>
                        <a:latin typeface="Calibri (Body)"/>
                      </a:endParaRPr>
                    </a:p>
                  </a:txBody>
                  <a:tcPr marL="6743" marR="6743" marT="6743" marB="0" anchor="ctr">
                    <a:solidFill>
                      <a:schemeClr val="bg1">
                        <a:lumMod val="75000"/>
                      </a:schemeClr>
                    </a:solidFill>
                  </a:tcPr>
                </a:tc>
                <a:tc>
                  <a:txBody>
                    <a:bodyPr/>
                    <a:lstStyle/>
                    <a:p>
                      <a:pPr algn="ctr" fontAlgn="t"/>
                      <a:r>
                        <a:rPr lang="en-US" sz="1000" b="1" i="0" u="none" strike="noStrike" dirty="0" smtClean="0">
                          <a:solidFill>
                            <a:schemeClr val="tx1"/>
                          </a:solidFill>
                          <a:effectLst/>
                          <a:latin typeface="Calibri (Body)"/>
                        </a:rPr>
                        <a:t>$0</a:t>
                      </a:r>
                    </a:p>
                    <a:p>
                      <a:pPr algn="ctr" fontAlgn="t"/>
                      <a:r>
                        <a:rPr lang="en-US" sz="1000" b="0" i="0" u="none" strike="noStrike" dirty="0" smtClean="0">
                          <a:solidFill>
                            <a:schemeClr val="tx1"/>
                          </a:solidFill>
                          <a:effectLst/>
                          <a:latin typeface="Calibri (Body)"/>
                        </a:rPr>
                        <a:t>Deductible and OOP max already met</a:t>
                      </a:r>
                      <a:endParaRPr lang="en-US" sz="1000" b="0" i="0" u="none" strike="noStrike" dirty="0">
                        <a:solidFill>
                          <a:schemeClr val="tx1"/>
                        </a:solidFill>
                        <a:effectLst/>
                        <a:latin typeface="Calibri (Body)"/>
                      </a:endParaRPr>
                    </a:p>
                  </a:txBody>
                  <a:tcPr marL="9525" marR="9525" marT="9525" marB="0" anchor="ctr">
                    <a:solidFill>
                      <a:schemeClr val="bg1">
                        <a:lumMod val="75000"/>
                      </a:schemeClr>
                    </a:solidFill>
                  </a:tcPr>
                </a:tc>
                <a:tc>
                  <a:txBody>
                    <a:bodyPr/>
                    <a:lstStyle/>
                    <a:p>
                      <a:pPr algn="ctr" fontAlgn="t"/>
                      <a:r>
                        <a:rPr lang="en-US" sz="1000" b="1" u="none" strike="noStrike" kern="1200" dirty="0">
                          <a:solidFill>
                            <a:schemeClr val="tx1"/>
                          </a:solidFill>
                          <a:latin typeface="Calibri (Body)"/>
                          <a:ea typeface="+mn-ea"/>
                          <a:cs typeface="+mn-cs"/>
                        </a:rPr>
                        <a:t>$</a:t>
                      </a:r>
                      <a:r>
                        <a:rPr lang="en-US" sz="1000" b="1" u="none" strike="noStrike" kern="1200" dirty="0" smtClean="0">
                          <a:solidFill>
                            <a:schemeClr val="tx1"/>
                          </a:solidFill>
                          <a:latin typeface="Calibri (Body)"/>
                          <a:ea typeface="+mn-ea"/>
                          <a:cs typeface="+mn-cs"/>
                        </a:rPr>
                        <a:t>7,166 </a:t>
                      </a:r>
                      <a:endParaRPr lang="en-US" sz="1000" b="1" u="none" strike="noStrike" kern="1200" dirty="0">
                        <a:solidFill>
                          <a:schemeClr val="tx1"/>
                        </a:solidFill>
                        <a:latin typeface="Calibri (Body)"/>
                        <a:ea typeface="+mn-ea"/>
                        <a:cs typeface="+mn-cs"/>
                      </a:endParaRPr>
                    </a:p>
                  </a:txBody>
                  <a:tcPr marL="9525" marR="9525" marT="9525" marB="0" anchor="ctr">
                    <a:solidFill>
                      <a:schemeClr val="bg1">
                        <a:lumMod val="75000"/>
                      </a:schemeClr>
                    </a:solidFill>
                  </a:tcPr>
                </a:tc>
                <a:tc>
                  <a:txBody>
                    <a:bodyPr/>
                    <a:lstStyle/>
                    <a:p>
                      <a:pPr algn="ctr" fontAlgn="t"/>
                      <a:r>
                        <a:rPr lang="en-US" sz="1000" b="1" u="none" strike="noStrike" kern="1200" dirty="0" smtClean="0">
                          <a:solidFill>
                            <a:schemeClr val="tx1"/>
                          </a:solidFill>
                          <a:latin typeface="Calibri (Body)"/>
                          <a:ea typeface="+mn-ea"/>
                          <a:cs typeface="+mn-cs"/>
                        </a:rPr>
                        <a:t>$0</a:t>
                      </a:r>
                      <a:endParaRPr lang="en-US" sz="1000" b="1" u="none" strike="noStrike" kern="1200" dirty="0">
                        <a:solidFill>
                          <a:schemeClr val="tx1"/>
                        </a:solidFill>
                        <a:latin typeface="Calibri (Body)"/>
                        <a:ea typeface="+mn-ea"/>
                        <a:cs typeface="+mn-cs"/>
                      </a:endParaRPr>
                    </a:p>
                  </a:txBody>
                  <a:tcPr marL="9525" marR="9525" marT="9525" marB="0" anchor="ctr">
                    <a:solidFill>
                      <a:schemeClr val="bg1">
                        <a:lumMod val="75000"/>
                      </a:schemeClr>
                    </a:solidFill>
                  </a:tcPr>
                </a:tc>
              </a:tr>
              <a:tr h="753458">
                <a:tc>
                  <a:txBody>
                    <a:bodyPr/>
                    <a:lstStyle/>
                    <a:p>
                      <a:pPr algn="ctr" fontAlgn="t"/>
                      <a:r>
                        <a:rPr lang="en-US" sz="1000" b="1" u="none" strike="noStrike" dirty="0">
                          <a:latin typeface="Calibri (Body)"/>
                        </a:rPr>
                        <a:t>$2,000 </a:t>
                      </a:r>
                      <a:r>
                        <a:rPr lang="en-US" sz="1000" b="1" u="none" strike="noStrike" dirty="0" smtClean="0">
                          <a:latin typeface="Calibri (Body)"/>
                        </a:rPr>
                        <a:t>Deductible</a:t>
                      </a:r>
                      <a:endParaRPr lang="en-US" sz="1000" b="1" i="0" u="none" strike="noStrike" dirty="0">
                        <a:solidFill>
                          <a:schemeClr val="tx2"/>
                        </a:solidFill>
                        <a:latin typeface="Calibri (Body)"/>
                      </a:endParaRPr>
                    </a:p>
                  </a:txBody>
                  <a:tcPr marL="6743" marR="6743" marT="6743" marB="0" anchor="ctr"/>
                </a:tc>
                <a:tc>
                  <a:txBody>
                    <a:bodyPr/>
                    <a:lstStyle/>
                    <a:p>
                      <a:pPr algn="ctr" fontAlgn="t"/>
                      <a:r>
                        <a:rPr lang="en-US" sz="1000" b="1" u="none" strike="noStrike" dirty="0" smtClean="0">
                          <a:latin typeface="Calibri (Body)"/>
                        </a:rPr>
                        <a:t>$1,069</a:t>
                      </a:r>
                      <a:endParaRPr lang="en-US" sz="1000" b="1" i="0" u="none" strike="noStrike" dirty="0">
                        <a:solidFill>
                          <a:schemeClr val="tx2"/>
                        </a:solidFill>
                        <a:latin typeface="Calibri (Body)"/>
                      </a:endParaRPr>
                    </a:p>
                  </a:txBody>
                  <a:tcPr marL="6743" marR="6743" marT="6743"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1" u="none" strike="noStrike" dirty="0">
                          <a:latin typeface="Calibri (Body)"/>
                        </a:rPr>
                        <a:t>$</a:t>
                      </a:r>
                      <a:r>
                        <a:rPr lang="en-US" sz="1000" b="1" u="none" strike="noStrike" dirty="0" smtClean="0">
                          <a:latin typeface="Calibri (Body)"/>
                        </a:rPr>
                        <a:t>5,000</a:t>
                      </a:r>
                      <a:r>
                        <a:rPr lang="en-US" sz="1000" b="1" u="none" strike="noStrike" dirty="0">
                          <a:latin typeface="Calibri (Body)"/>
                        </a:rPr>
                        <a:t/>
                      </a:r>
                      <a:br>
                        <a:rPr lang="en-US" sz="1000" b="1" u="none" strike="noStrike" dirty="0">
                          <a:latin typeface="Calibri (Body)"/>
                        </a:rPr>
                      </a:br>
                      <a:r>
                        <a:rPr lang="en-US" sz="1000" u="none" strike="noStrike" dirty="0">
                          <a:latin typeface="Calibri (Body)"/>
                        </a:rPr>
                        <a:t>$2,000 calendar year deductible</a:t>
                      </a:r>
                      <a:br>
                        <a:rPr lang="en-US" sz="1000" u="none" strike="noStrike" dirty="0">
                          <a:latin typeface="Calibri (Body)"/>
                        </a:rPr>
                      </a:br>
                      <a:r>
                        <a:rPr lang="en-US" sz="1000" u="none" strike="noStrike" dirty="0">
                          <a:latin typeface="Calibri (Body)"/>
                        </a:rPr>
                        <a:t>then 20% of remaining eligible charges</a:t>
                      </a:r>
                      <a:br>
                        <a:rPr lang="en-US" sz="1000" u="none" strike="noStrike" dirty="0">
                          <a:latin typeface="Calibri (Body)"/>
                        </a:rPr>
                      </a:br>
                      <a:r>
                        <a:rPr lang="en-US" sz="1000" u="none" strike="noStrike" dirty="0">
                          <a:latin typeface="Calibri (Body)"/>
                        </a:rPr>
                        <a:t>up to $</a:t>
                      </a:r>
                      <a:r>
                        <a:rPr lang="en-US" sz="1000" u="none" strike="noStrike" dirty="0" smtClean="0">
                          <a:latin typeface="Calibri (Body)"/>
                        </a:rPr>
                        <a:t>5,000 </a:t>
                      </a:r>
                      <a:r>
                        <a:rPr lang="en-US" sz="1000" u="none" strike="noStrike" dirty="0">
                          <a:latin typeface="Calibri (Body)"/>
                        </a:rPr>
                        <a:t>out-of-pocket </a:t>
                      </a:r>
                      <a:r>
                        <a:rPr lang="en-US" sz="1000" u="none" strike="noStrike" dirty="0" smtClean="0">
                          <a:latin typeface="Calibri (Body)"/>
                        </a:rPr>
                        <a:t>max</a:t>
                      </a:r>
                      <a:br>
                        <a:rPr lang="en-US" sz="1000" u="none" strike="noStrike" dirty="0" smtClean="0">
                          <a:latin typeface="Calibri (Body)"/>
                        </a:rPr>
                      </a:br>
                      <a:endParaRPr lang="en-US" sz="1000" b="0" i="1" u="none" strike="noStrike" dirty="0" smtClean="0">
                        <a:solidFill>
                          <a:schemeClr val="tx2"/>
                        </a:solidFill>
                        <a:latin typeface="Calibri (Body)"/>
                      </a:endParaRPr>
                    </a:p>
                  </a:txBody>
                  <a:tcPr marL="6743" marR="6743" marT="6743" marB="0" anchor="ctr"/>
                </a:tc>
                <a:tc>
                  <a:txBody>
                    <a:bodyPr/>
                    <a:lstStyle/>
                    <a:p>
                      <a:pPr algn="ctr" fontAlgn="t"/>
                      <a:r>
                        <a:rPr lang="en-US" sz="1000" b="1" i="0" u="none" strike="noStrike" dirty="0" smtClean="0">
                          <a:solidFill>
                            <a:schemeClr val="tx1"/>
                          </a:solidFill>
                          <a:effectLst/>
                          <a:latin typeface="Calibri (Body)"/>
                        </a:rPr>
                        <a:t>$0</a:t>
                      </a:r>
                    </a:p>
                    <a:p>
                      <a:pPr algn="ctr" fontAlgn="t"/>
                      <a:r>
                        <a:rPr lang="en-US" sz="1000" b="0" i="0" u="none" strike="noStrike" dirty="0" smtClean="0">
                          <a:solidFill>
                            <a:schemeClr val="tx1"/>
                          </a:solidFill>
                          <a:effectLst/>
                          <a:latin typeface="Calibri (Body)"/>
                        </a:rPr>
                        <a:t>Deductible and OOP max already met</a:t>
                      </a:r>
                      <a:endParaRPr lang="en-US" sz="1000" b="0" i="0" u="none" strike="noStrike" dirty="0">
                        <a:solidFill>
                          <a:schemeClr val="tx1"/>
                        </a:solidFill>
                        <a:effectLst/>
                        <a:latin typeface="Calibri (Body)"/>
                      </a:endParaRPr>
                    </a:p>
                  </a:txBody>
                  <a:tcPr marL="9525" marR="9525" marT="9525" marB="0" anchor="ctr"/>
                </a:tc>
                <a:tc>
                  <a:txBody>
                    <a:bodyPr/>
                    <a:lstStyle/>
                    <a:p>
                      <a:pPr algn="ctr" fontAlgn="t"/>
                      <a:r>
                        <a:rPr lang="en-US" sz="1000" b="1" u="none" strike="noStrike" kern="1200" dirty="0">
                          <a:solidFill>
                            <a:schemeClr val="tx1"/>
                          </a:solidFill>
                          <a:latin typeface="Calibri (Body)"/>
                          <a:ea typeface="+mn-ea"/>
                          <a:cs typeface="+mn-cs"/>
                        </a:rPr>
                        <a:t>$</a:t>
                      </a:r>
                      <a:r>
                        <a:rPr lang="en-US" sz="1000" b="1" u="none" strike="noStrike" kern="1200" dirty="0" smtClean="0">
                          <a:solidFill>
                            <a:schemeClr val="tx1"/>
                          </a:solidFill>
                          <a:latin typeface="Calibri (Body)"/>
                          <a:ea typeface="+mn-ea"/>
                          <a:cs typeface="+mn-cs"/>
                        </a:rPr>
                        <a:t>6,069 </a:t>
                      </a:r>
                      <a:endParaRPr lang="en-US" sz="1000" b="1" u="none" strike="noStrike" kern="1200" dirty="0">
                        <a:solidFill>
                          <a:schemeClr val="tx1"/>
                        </a:solidFill>
                        <a:latin typeface="Calibri (Body)"/>
                        <a:ea typeface="+mn-ea"/>
                        <a:cs typeface="+mn-cs"/>
                      </a:endParaRPr>
                    </a:p>
                  </a:txBody>
                  <a:tcPr marL="9525" marR="9525" marT="9525" marB="0" anchor="ctr"/>
                </a:tc>
                <a:tc>
                  <a:txBody>
                    <a:bodyPr/>
                    <a:lstStyle/>
                    <a:p>
                      <a:pPr algn="ctr" fontAlgn="t"/>
                      <a:r>
                        <a:rPr lang="en-US" sz="1000" b="1" u="none" strike="noStrike" kern="1200" dirty="0" smtClean="0">
                          <a:solidFill>
                            <a:schemeClr val="tx1"/>
                          </a:solidFill>
                          <a:latin typeface="Calibri (Body)"/>
                          <a:ea typeface="+mn-ea"/>
                          <a:cs typeface="+mn-cs"/>
                        </a:rPr>
                        <a:t>$0</a:t>
                      </a:r>
                      <a:endParaRPr lang="en-US" sz="1000" b="1" u="none" strike="noStrike" kern="1200" dirty="0">
                        <a:solidFill>
                          <a:schemeClr val="tx1"/>
                        </a:solidFill>
                        <a:latin typeface="Calibri (Body)"/>
                        <a:ea typeface="+mn-ea"/>
                        <a:cs typeface="+mn-cs"/>
                      </a:endParaRPr>
                    </a:p>
                  </a:txBody>
                  <a:tcPr marL="9525" marR="9525" marT="9525" marB="0" anchor="ctr"/>
                </a:tc>
              </a:tr>
              <a:tr h="753458">
                <a:tc>
                  <a:txBody>
                    <a:bodyPr/>
                    <a:lstStyle/>
                    <a:p>
                      <a:pPr algn="ctr" fontAlgn="t"/>
                      <a:r>
                        <a:rPr lang="en-US" sz="1000" b="1" u="none" strike="noStrike" dirty="0">
                          <a:latin typeface="Calibri (Body)"/>
                        </a:rPr>
                        <a:t>$2,500 </a:t>
                      </a:r>
                      <a:r>
                        <a:rPr lang="en-US" sz="1000" b="1" u="none" strike="noStrike" dirty="0" smtClean="0">
                          <a:latin typeface="Calibri (Body)"/>
                        </a:rPr>
                        <a:t>Deductible</a:t>
                      </a:r>
                      <a:endParaRPr lang="en-US" sz="1000" b="1" i="0" u="none" strike="noStrike" dirty="0">
                        <a:solidFill>
                          <a:schemeClr val="tx2"/>
                        </a:solidFill>
                        <a:latin typeface="Calibri (Body)"/>
                      </a:endParaRPr>
                    </a:p>
                  </a:txBody>
                  <a:tcPr marL="6743" marR="6743" marT="6743" marB="0" anchor="ctr">
                    <a:solidFill>
                      <a:schemeClr val="bg1">
                        <a:lumMod val="75000"/>
                      </a:schemeClr>
                    </a:solidFill>
                  </a:tcPr>
                </a:tc>
                <a:tc>
                  <a:txBody>
                    <a:bodyPr/>
                    <a:lstStyle/>
                    <a:p>
                      <a:pPr algn="ctr" fontAlgn="t"/>
                      <a:r>
                        <a:rPr lang="en-US" sz="1000" b="1" u="none" strike="noStrike" dirty="0" smtClean="0">
                          <a:latin typeface="Calibri (Body)"/>
                        </a:rPr>
                        <a:t>$360</a:t>
                      </a:r>
                      <a:endParaRPr lang="en-US" sz="1000" b="1" i="0" u="none" strike="noStrike" dirty="0">
                        <a:solidFill>
                          <a:schemeClr val="tx2"/>
                        </a:solidFill>
                        <a:latin typeface="Calibri (Body)"/>
                      </a:endParaRPr>
                    </a:p>
                  </a:txBody>
                  <a:tcPr marL="6743" marR="6743" marT="6743" marB="0" anchor="ctr">
                    <a:solidFill>
                      <a:schemeClr val="bg1">
                        <a:lumMod val="75000"/>
                      </a:schemeClr>
                    </a:solidFill>
                  </a:tcPr>
                </a:tc>
                <a:tc>
                  <a:txBody>
                    <a:bodyPr/>
                    <a:lstStyle/>
                    <a:p>
                      <a:pPr algn="ctr" fontAlgn="t"/>
                      <a:r>
                        <a:rPr lang="en-US" sz="1000" b="1" u="none" strike="noStrike" dirty="0" smtClean="0">
                          <a:latin typeface="Calibri (Body)"/>
                        </a:rPr>
                        <a:t>$2,500</a:t>
                      </a:r>
                      <a:r>
                        <a:rPr lang="en-US" sz="1000" b="1" u="none" strike="noStrike" dirty="0">
                          <a:latin typeface="Calibri (Body)"/>
                        </a:rPr>
                        <a:t/>
                      </a:r>
                      <a:br>
                        <a:rPr lang="en-US" sz="1000" b="1" u="none" strike="noStrike" dirty="0">
                          <a:latin typeface="Calibri (Body)"/>
                        </a:rPr>
                      </a:br>
                      <a:r>
                        <a:rPr lang="en-US" sz="1000" u="none" strike="noStrike" dirty="0">
                          <a:latin typeface="Calibri (Body)"/>
                        </a:rPr>
                        <a:t>$2,500 calendar </a:t>
                      </a:r>
                      <a:r>
                        <a:rPr lang="en-US" sz="1000" u="none" strike="noStrike" dirty="0" smtClean="0">
                          <a:latin typeface="Calibri (Body)"/>
                        </a:rPr>
                        <a:t>year deductible</a:t>
                      </a:r>
                    </a:p>
                    <a:p>
                      <a:pPr marL="0" marR="0" indent="0" algn="ctr" defTabSz="914400" rtl="0" eaLnBrk="1" fontAlgn="t" latinLnBrk="0" hangingPunct="1">
                        <a:lnSpc>
                          <a:spcPct val="100000"/>
                        </a:lnSpc>
                        <a:spcBef>
                          <a:spcPts val="0"/>
                        </a:spcBef>
                        <a:spcAft>
                          <a:spcPts val="0"/>
                        </a:spcAft>
                        <a:buClrTx/>
                        <a:buSzTx/>
                        <a:buFontTx/>
                        <a:buNone/>
                        <a:tabLst/>
                        <a:defRPr/>
                      </a:pPr>
                      <a:r>
                        <a:rPr lang="en-US" sz="1000" u="none" strike="noStrike" dirty="0" smtClean="0">
                          <a:latin typeface="Calibri (Body)"/>
                        </a:rPr>
                        <a:t>then plan pays 100%; then copays apply</a:t>
                      </a:r>
                      <a:br>
                        <a:rPr lang="en-US" sz="1000" u="none" strike="noStrike" dirty="0" smtClean="0">
                          <a:latin typeface="Calibri (Body)"/>
                        </a:rPr>
                      </a:br>
                      <a:endParaRPr lang="en-US" sz="1000" b="0" i="1" u="none" strike="noStrike" dirty="0" smtClean="0">
                        <a:solidFill>
                          <a:schemeClr val="tx2"/>
                        </a:solidFill>
                        <a:latin typeface="Calibri (Body)"/>
                      </a:endParaRPr>
                    </a:p>
                  </a:txBody>
                  <a:tcPr marL="6743" marR="6743" marT="6743" marB="0" anchor="ctr">
                    <a:solidFill>
                      <a:schemeClr val="bg1">
                        <a:lumMod val="75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Calibri (Body)"/>
                        </a:rPr>
                        <a:t>$200</a:t>
                      </a:r>
                    </a:p>
                    <a:p>
                      <a:pPr marL="0" marR="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smtClean="0">
                          <a:solidFill>
                            <a:schemeClr val="tx1"/>
                          </a:solidFill>
                          <a:effectLst/>
                          <a:latin typeface="Calibri (Body)"/>
                        </a:rPr>
                        <a:t>$40/visit * 5 visits</a:t>
                      </a:r>
                    </a:p>
                  </a:txBody>
                  <a:tcPr marL="9525" marR="9525" marT="9525" marB="0" anchor="ctr">
                    <a:solidFill>
                      <a:schemeClr val="bg1">
                        <a:lumMod val="75000"/>
                      </a:schemeClr>
                    </a:solidFill>
                  </a:tcPr>
                </a:tc>
                <a:tc>
                  <a:txBody>
                    <a:bodyPr/>
                    <a:lstStyle/>
                    <a:p>
                      <a:pPr algn="ctr" fontAlgn="t"/>
                      <a:r>
                        <a:rPr lang="en-US" sz="1000" b="1" u="none" strike="noStrike" kern="1200" dirty="0" smtClean="0">
                          <a:solidFill>
                            <a:schemeClr val="tx1"/>
                          </a:solidFill>
                          <a:latin typeface="Calibri (Body)"/>
                          <a:ea typeface="+mn-ea"/>
                          <a:cs typeface="+mn-cs"/>
                        </a:rPr>
                        <a:t>$3,060 </a:t>
                      </a:r>
                      <a:endParaRPr lang="en-US" sz="1000" b="1" u="none" strike="noStrike" kern="1200" dirty="0">
                        <a:solidFill>
                          <a:schemeClr val="tx1"/>
                        </a:solidFill>
                        <a:latin typeface="Calibri (Body)"/>
                        <a:ea typeface="+mn-ea"/>
                        <a:cs typeface="+mn-cs"/>
                      </a:endParaRPr>
                    </a:p>
                  </a:txBody>
                  <a:tcPr marL="9525" marR="9525" marT="9525" marB="0" anchor="ctr">
                    <a:solidFill>
                      <a:schemeClr val="bg1">
                        <a:lumMod val="75000"/>
                      </a:schemeClr>
                    </a:solidFill>
                  </a:tcPr>
                </a:tc>
                <a:tc>
                  <a:txBody>
                    <a:bodyPr/>
                    <a:lstStyle/>
                    <a:p>
                      <a:pPr algn="ctr" fontAlgn="t"/>
                      <a:r>
                        <a:rPr lang="en-US" sz="1000" b="1" u="none" strike="noStrike" kern="1200" dirty="0" smtClean="0">
                          <a:solidFill>
                            <a:schemeClr val="tx1"/>
                          </a:solidFill>
                          <a:latin typeface="Calibri (Body)"/>
                          <a:ea typeface="+mn-ea"/>
                          <a:cs typeface="+mn-cs"/>
                        </a:rPr>
                        <a:t>$2,300</a:t>
                      </a:r>
                      <a:endParaRPr lang="en-US" sz="1000" b="1" u="none" strike="noStrike" kern="1200" dirty="0">
                        <a:solidFill>
                          <a:schemeClr val="tx1"/>
                        </a:solidFill>
                        <a:latin typeface="Calibri (Body)"/>
                        <a:ea typeface="+mn-ea"/>
                        <a:cs typeface="+mn-cs"/>
                      </a:endParaRPr>
                    </a:p>
                  </a:txBody>
                  <a:tcPr marL="9525" marR="9525" marT="9525" marB="0" anchor="ctr">
                    <a:solidFill>
                      <a:schemeClr val="bg1">
                        <a:lumMod val="75000"/>
                      </a:schemeClr>
                    </a:solidFill>
                  </a:tcPr>
                </a:tc>
              </a:tr>
              <a:tr h="1559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1" u="none" strike="noStrike" dirty="0" smtClean="0">
                          <a:latin typeface="Calibri (Body)"/>
                        </a:rPr>
                        <a:t>$5,000 Deductible</a:t>
                      </a:r>
                    </a:p>
                    <a:p>
                      <a:pPr algn="l" fontAlgn="t"/>
                      <a:endParaRPr lang="en-US" sz="700" b="1" i="0" u="none" strike="noStrike" dirty="0">
                        <a:solidFill>
                          <a:schemeClr val="tx2"/>
                        </a:solidFill>
                        <a:latin typeface="Calibri (Body)"/>
                      </a:endParaRPr>
                    </a:p>
                  </a:txBody>
                  <a:tcPr marL="6743" marR="6743" marT="6743"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u="none" strike="noStrike" dirty="0" smtClean="0">
                          <a:latin typeface="Calibri (Body)"/>
                        </a:rPr>
                        <a:t>$180</a:t>
                      </a:r>
                    </a:p>
                  </a:txBody>
                  <a:tcPr marL="6743" marR="6743" marT="6743" marB="0" anchor="ctr"/>
                </a:tc>
                <a:tc>
                  <a:txBody>
                    <a:bodyPr/>
                    <a:lstStyle/>
                    <a:p>
                      <a:pPr algn="ctr" fontAlgn="t"/>
                      <a:r>
                        <a:rPr lang="en-US" sz="1000" b="1" u="none" strike="noStrike" dirty="0" smtClean="0">
                          <a:latin typeface="Calibri (Body)"/>
                        </a:rPr>
                        <a:t>$5,000</a:t>
                      </a:r>
                      <a:r>
                        <a:rPr lang="en-US" sz="1000" u="none" strike="noStrike" dirty="0" smtClean="0">
                          <a:latin typeface="Calibri (Body)"/>
                        </a:rPr>
                        <a:t/>
                      </a:r>
                      <a:br>
                        <a:rPr lang="en-US" sz="1000" u="none" strike="noStrike" dirty="0" smtClean="0">
                          <a:latin typeface="Calibri (Body)"/>
                        </a:rPr>
                      </a:br>
                      <a:r>
                        <a:rPr lang="en-US" sz="1000" u="none" strike="noStrike" dirty="0" smtClean="0">
                          <a:latin typeface="Calibri (Body)"/>
                        </a:rPr>
                        <a:t>$5,000 calendar year deductible</a:t>
                      </a:r>
                    </a:p>
                    <a:p>
                      <a:pPr marL="0" marR="0" indent="0" algn="ctr" defTabSz="914400" rtl="0" eaLnBrk="1" fontAlgn="t" latinLnBrk="0" hangingPunct="1">
                        <a:lnSpc>
                          <a:spcPct val="100000"/>
                        </a:lnSpc>
                        <a:spcBef>
                          <a:spcPts val="0"/>
                        </a:spcBef>
                        <a:spcAft>
                          <a:spcPts val="0"/>
                        </a:spcAft>
                        <a:buClrTx/>
                        <a:buSzTx/>
                        <a:buFontTx/>
                        <a:buNone/>
                        <a:tabLst/>
                        <a:defRPr/>
                      </a:pPr>
                      <a:r>
                        <a:rPr lang="en-US" sz="1000" u="none" strike="noStrike" dirty="0" smtClean="0">
                          <a:latin typeface="Calibri (Body)"/>
                        </a:rPr>
                        <a:t>then plan pays 100%</a:t>
                      </a:r>
                      <a:br>
                        <a:rPr lang="en-US" sz="1000" u="none" strike="noStrike" dirty="0" smtClean="0">
                          <a:latin typeface="Calibri (Body)"/>
                        </a:rPr>
                      </a:br>
                      <a:endParaRPr lang="en-US" sz="1000" b="0" i="1" u="none" strike="noStrike" dirty="0" smtClean="0">
                        <a:solidFill>
                          <a:schemeClr val="tx2"/>
                        </a:solidFill>
                        <a:latin typeface="Calibri (Body)"/>
                      </a:endParaRPr>
                    </a:p>
                  </a:txBody>
                  <a:tcPr marL="6743" marR="6743" marT="6743" marB="0" anchor="ctr"/>
                </a:tc>
                <a:tc>
                  <a:txBody>
                    <a:bodyPr/>
                    <a:lstStyle/>
                    <a:p>
                      <a:pPr algn="ctr" fontAlgn="t"/>
                      <a:r>
                        <a:rPr lang="en-US" sz="1000" b="1" i="0" u="none" strike="noStrike" dirty="0" smtClean="0">
                          <a:solidFill>
                            <a:schemeClr val="tx1"/>
                          </a:solidFill>
                          <a:effectLst/>
                          <a:latin typeface="Calibri (Body)"/>
                        </a:rPr>
                        <a:t>$0</a:t>
                      </a:r>
                    </a:p>
                    <a:p>
                      <a:pPr algn="ctr" fontAlgn="t"/>
                      <a:r>
                        <a:rPr lang="en-US" sz="1000" b="0" i="0" u="none" strike="noStrike" dirty="0" smtClean="0">
                          <a:solidFill>
                            <a:schemeClr val="tx1"/>
                          </a:solidFill>
                          <a:effectLst/>
                          <a:latin typeface="Calibri (Body)"/>
                        </a:rPr>
                        <a:t>Deductible and OOP max already met</a:t>
                      </a:r>
                      <a:endParaRPr lang="en-US" sz="1000" b="0" i="0" u="none" strike="noStrike" dirty="0">
                        <a:solidFill>
                          <a:schemeClr val="tx1"/>
                        </a:solidFill>
                        <a:effectLst/>
                        <a:latin typeface="Calibri (Body)"/>
                      </a:endParaRPr>
                    </a:p>
                  </a:txBody>
                  <a:tcPr marL="9525" marR="9525" marT="9525" marB="0" anchor="ctr"/>
                </a:tc>
                <a:tc>
                  <a:txBody>
                    <a:bodyPr/>
                    <a:lstStyle/>
                    <a:p>
                      <a:pPr algn="ctr" fontAlgn="t"/>
                      <a:r>
                        <a:rPr lang="en-US" sz="1000" b="1" u="none" strike="noStrike" kern="1200" dirty="0">
                          <a:solidFill>
                            <a:schemeClr val="tx1"/>
                          </a:solidFill>
                          <a:latin typeface="Calibri (Body)"/>
                          <a:ea typeface="+mn-ea"/>
                          <a:cs typeface="+mn-cs"/>
                        </a:rPr>
                        <a:t>$5,180 </a:t>
                      </a:r>
                    </a:p>
                  </a:txBody>
                  <a:tcPr marL="9525" marR="9525" marT="9525" marB="0" anchor="ctr"/>
                </a:tc>
                <a:tc>
                  <a:txBody>
                    <a:bodyPr/>
                    <a:lstStyle/>
                    <a:p>
                      <a:pPr algn="ctr" fontAlgn="t"/>
                      <a:r>
                        <a:rPr lang="en-US" sz="1000" b="1" u="none" strike="noStrike" kern="1200" dirty="0" smtClean="0">
                          <a:solidFill>
                            <a:schemeClr val="tx1"/>
                          </a:solidFill>
                          <a:latin typeface="Calibri (Body)"/>
                          <a:ea typeface="+mn-ea"/>
                          <a:cs typeface="+mn-cs"/>
                        </a:rPr>
                        <a:t>$0</a:t>
                      </a:r>
                      <a:endParaRPr lang="en-US" sz="1000" b="1" u="none" strike="noStrike" kern="1200" dirty="0">
                        <a:solidFill>
                          <a:schemeClr val="tx1"/>
                        </a:solidFill>
                        <a:latin typeface="Calibri (Body)"/>
                        <a:ea typeface="+mn-ea"/>
                        <a:cs typeface="+mn-cs"/>
                      </a:endParaRPr>
                    </a:p>
                  </a:txBody>
                  <a:tcPr marL="9525" marR="9525" marT="9525" marB="0" anchor="ctr"/>
                </a:tc>
              </a:tr>
            </a:tbl>
          </a:graphicData>
        </a:graphic>
      </p:graphicFrame>
      <p:sp>
        <p:nvSpPr>
          <p:cNvPr id="5"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13</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247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457200" y="0"/>
            <a:ext cx="8229600" cy="1219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solidFill>
                <a:cs typeface="Times New Roman" pitchFamily="18" charset="0"/>
              </a:rPr>
              <a:t>Scenario </a:t>
            </a:r>
            <a:r>
              <a:rPr lang="en-US" dirty="0" smtClean="0">
                <a:solidFill>
                  <a:schemeClr val="tx2"/>
                </a:solidFill>
                <a:cs typeface="Times New Roman" pitchFamily="18" charset="0"/>
              </a:rPr>
              <a:t>#3: Maximize the Prescription Drug Plan</a:t>
            </a:r>
            <a:endParaRPr lang="en-US" dirty="0">
              <a:solidFill>
                <a:schemeClr val="tx2"/>
              </a:solidFill>
              <a:cs typeface="Times New Roman" pitchFamily="18" charset="0"/>
            </a:endParaRPr>
          </a:p>
        </p:txBody>
      </p:sp>
      <p:graphicFrame>
        <p:nvGraphicFramePr>
          <p:cNvPr id="5" name="Table 4"/>
          <p:cNvGraphicFramePr>
            <a:graphicFrameLocks noGrp="1"/>
          </p:cNvGraphicFramePr>
          <p:nvPr/>
        </p:nvGraphicFramePr>
        <p:xfrm>
          <a:off x="1676400" y="1396994"/>
          <a:ext cx="5893986" cy="4328694"/>
        </p:xfrm>
        <a:graphic>
          <a:graphicData uri="http://schemas.openxmlformats.org/drawingml/2006/table">
            <a:tbl>
              <a:tblPr/>
              <a:tblGrid>
                <a:gridCol w="1924190"/>
                <a:gridCol w="992449"/>
                <a:gridCol w="992449"/>
                <a:gridCol w="992449"/>
                <a:gridCol w="992449"/>
              </a:tblGrid>
              <a:tr h="150519">
                <a:tc>
                  <a:txBody>
                    <a:bodyPr/>
                    <a:lstStyle/>
                    <a:p>
                      <a:pPr algn="l" fontAlgn="b"/>
                      <a:r>
                        <a:rPr lang="en-US" sz="1000" b="1" i="0" u="none" strike="noStrike" dirty="0">
                          <a:solidFill>
                            <a:srgbClr val="000000"/>
                          </a:solidFill>
                          <a:latin typeface="+mj-lt"/>
                        </a:rPr>
                        <a:t>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latin typeface="+mj-lt"/>
                        </a:rPr>
                        <a:t>$1,000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latin typeface="+mj-lt"/>
                        </a:rPr>
                        <a:t>$2,000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latin typeface="+mj-lt"/>
                        </a:rPr>
                        <a:t>$2,500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latin typeface="+mj-lt"/>
                        </a:rPr>
                        <a:t>$5,000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50519">
                <a:tc>
                  <a:txBody>
                    <a:bodyPr/>
                    <a:lstStyle/>
                    <a:p>
                      <a:pPr algn="l" fontAlgn="b"/>
                      <a:r>
                        <a:rPr lang="en-US" sz="1000" b="1" i="0" u="none" strike="noStrike" dirty="0">
                          <a:solidFill>
                            <a:srgbClr val="000000"/>
                          </a:solidFill>
                          <a:latin typeface="+mj-lt"/>
                        </a:rPr>
                        <a:t>Brand Drug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4E3"/>
                    </a:solidFill>
                  </a:tcPr>
                </a:tc>
                <a:tc>
                  <a:txBody>
                    <a:bodyPr/>
                    <a:lstStyle/>
                    <a:p>
                      <a:pPr algn="ctr" fontAlgn="b"/>
                      <a:r>
                        <a:rPr lang="en-US" sz="1000" b="1" i="0" u="none" strike="noStrike" dirty="0" err="1">
                          <a:solidFill>
                            <a:srgbClr val="000000"/>
                          </a:solidFill>
                          <a:latin typeface="+mj-lt"/>
                        </a:rPr>
                        <a:t>Zocor</a:t>
                      </a:r>
                      <a:endParaRPr lang="en-US" sz="1000" b="1" i="0" u="none" strike="noStrike" dirty="0">
                        <a:solidFill>
                          <a:srgbClr val="000000"/>
                        </a:solidFill>
                        <a:latin typeface="+mj-lt"/>
                      </a:endParaRP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latin typeface="+mj-lt"/>
                        </a:rPr>
                        <a:t>Zocor</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latin typeface="+mj-lt"/>
                        </a:rPr>
                        <a:t>Zocor</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latin typeface="+mj-lt"/>
                        </a:rPr>
                        <a:t>Zocor</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0519">
                <a:tc>
                  <a:txBody>
                    <a:bodyPr/>
                    <a:lstStyle/>
                    <a:p>
                      <a:pPr algn="l" fontAlgn="b"/>
                      <a:r>
                        <a:rPr lang="en-US" sz="1000" b="1" i="0" u="none" strike="noStrike">
                          <a:solidFill>
                            <a:srgbClr val="000000"/>
                          </a:solidFill>
                          <a:latin typeface="+mj-lt"/>
                        </a:rPr>
                        <a:t>Total Cost per Script</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1" i="0" u="none" strike="noStrike" dirty="0">
                          <a:solidFill>
                            <a:srgbClr val="000000"/>
                          </a:solidFill>
                          <a:latin typeface="+mj-lt"/>
                        </a:rPr>
                        <a:t>$64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$64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$64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$64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You Pay</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0" i="0" u="none" strike="noStrike" dirty="0">
                          <a:solidFill>
                            <a:srgbClr val="000000"/>
                          </a:solidFill>
                          <a:latin typeface="+mj-lt"/>
                        </a:rPr>
                        <a:t>$19</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$19</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$64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$64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SMU Pays</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0" i="0" u="none" strike="noStrike">
                          <a:solidFill>
                            <a:srgbClr val="000000"/>
                          </a:solidFill>
                          <a:latin typeface="+mj-lt"/>
                        </a:rPr>
                        <a:t>$45</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$45</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$0</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$0</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1" i="0" u="none" strike="noStrike">
                          <a:solidFill>
                            <a:srgbClr val="000000"/>
                          </a:solidFill>
                          <a:latin typeface="+mj-lt"/>
                        </a:rPr>
                        <a:t>Generic Drug Equivelent</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1" i="0" u="none" strike="noStrike">
                          <a:solidFill>
                            <a:srgbClr val="000000"/>
                          </a:solidFill>
                          <a:latin typeface="+mj-lt"/>
                        </a:rPr>
                        <a:t>Simvastatin</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dirty="0" err="1">
                          <a:solidFill>
                            <a:srgbClr val="000000"/>
                          </a:solidFill>
                          <a:latin typeface="+mj-lt"/>
                        </a:rPr>
                        <a:t>Simvastatin</a:t>
                      </a:r>
                      <a:endParaRPr lang="en-US" sz="1000" b="1" i="0" u="none" strike="noStrike" dirty="0">
                        <a:solidFill>
                          <a:srgbClr val="000000"/>
                        </a:solidFill>
                        <a:latin typeface="+mj-lt"/>
                      </a:endParaRP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Simvastatin</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Simvastatin</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1" i="0" u="none" strike="noStrike">
                          <a:solidFill>
                            <a:srgbClr val="000000"/>
                          </a:solidFill>
                          <a:latin typeface="+mj-lt"/>
                        </a:rPr>
                        <a:t>Total Cost per Script</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1" i="0" u="none" strike="noStrike">
                          <a:solidFill>
                            <a:srgbClr val="000000"/>
                          </a:solidFill>
                          <a:latin typeface="+mj-lt"/>
                        </a:rPr>
                        <a:t>$7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dirty="0">
                          <a:solidFill>
                            <a:srgbClr val="000000"/>
                          </a:solidFill>
                          <a:latin typeface="+mj-lt"/>
                        </a:rPr>
                        <a:t>$7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dirty="0">
                          <a:solidFill>
                            <a:srgbClr val="000000"/>
                          </a:solidFill>
                          <a:latin typeface="+mj-lt"/>
                        </a:rPr>
                        <a:t>$7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You Pay</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0" i="0" u="none" strike="noStrike">
                          <a:solidFill>
                            <a:srgbClr val="000000"/>
                          </a:solidFill>
                          <a:latin typeface="+mj-lt"/>
                        </a:rPr>
                        <a:t>$2</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$2</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SMU Pays</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0" i="0" u="none" strike="noStrike">
                          <a:solidFill>
                            <a:srgbClr val="000000"/>
                          </a:solidFill>
                          <a:latin typeface="+mj-lt"/>
                        </a:rPr>
                        <a:t>$5</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$5</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$0</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$0</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0519">
                <a:tc>
                  <a:txBody>
                    <a:bodyPr/>
                    <a:lstStyle/>
                    <a:p>
                      <a:pPr algn="l" fontAlgn="b"/>
                      <a:r>
                        <a:rPr lang="en-US" sz="1000" b="1" i="0" u="none" strike="noStrike">
                          <a:solidFill>
                            <a:srgbClr val="000000"/>
                          </a:solidFill>
                          <a:latin typeface="+mj-lt"/>
                        </a:rPr>
                        <a:t>Your Total Monthly Savings</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1" i="0" u="none" strike="noStrike" dirty="0">
                          <a:solidFill>
                            <a:srgbClr val="FF0000"/>
                          </a:solidFill>
                          <a:latin typeface="+mj-lt"/>
                        </a:rPr>
                        <a:t>$17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FF0000"/>
                          </a:solidFill>
                          <a:latin typeface="+mj-lt"/>
                        </a:rPr>
                        <a:t>$17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FF0000"/>
                          </a:solidFill>
                          <a:latin typeface="+mj-lt"/>
                        </a:rPr>
                        <a:t>$57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FF0000"/>
                          </a:solidFill>
                          <a:latin typeface="+mj-lt"/>
                        </a:rPr>
                        <a:t>$57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0519">
                <a:tc>
                  <a:txBody>
                    <a:bodyPr/>
                    <a:lstStyle/>
                    <a:p>
                      <a:pPr algn="l" fontAlgn="b"/>
                      <a:r>
                        <a:rPr lang="en-US" sz="1000" b="1" i="0" u="none" strike="noStrike">
                          <a:solidFill>
                            <a:srgbClr val="000000"/>
                          </a:solidFill>
                          <a:latin typeface="+mj-lt"/>
                        </a:rPr>
                        <a:t>Your Total Annual Savings</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1" i="0" u="none" strike="noStrike">
                          <a:solidFill>
                            <a:srgbClr val="FF0000"/>
                          </a:solidFill>
                          <a:latin typeface="+mj-lt"/>
                        </a:rPr>
                        <a:t>$207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FF0000"/>
                          </a:solidFill>
                          <a:latin typeface="+mj-lt"/>
                        </a:rPr>
                        <a:t>$207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FF0000"/>
                          </a:solidFill>
                          <a:latin typeface="+mj-lt"/>
                        </a:rPr>
                        <a:t>$689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FF0000"/>
                          </a:solidFill>
                          <a:latin typeface="+mj-lt"/>
                        </a:rPr>
                        <a:t>$689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0519">
                <a:tc>
                  <a:txBody>
                    <a:bodyPr/>
                    <a:lstStyle/>
                    <a:p>
                      <a:pPr algn="l" fontAlgn="b"/>
                      <a:r>
                        <a:rPr lang="en-US" sz="1000" b="0" i="0" u="none" strike="noStrike">
                          <a:solidFill>
                            <a:srgbClr val="000000"/>
                          </a:solidFill>
                          <a:latin typeface="+mj-lt"/>
                        </a:rPr>
                        <a:t> </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0" i="0" u="none" strike="noStrike" dirty="0">
                          <a:solidFill>
                            <a:srgbClr val="000000"/>
                          </a:solidFill>
                          <a:latin typeface="+mj-lt"/>
                        </a:rPr>
                        <a:t> </a:t>
                      </a:r>
                    </a:p>
                  </a:txBody>
                  <a:tcPr marL="7922" marR="7922" marT="792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50519">
                <a:tc>
                  <a:txBody>
                    <a:bodyPr/>
                    <a:lstStyle/>
                    <a:p>
                      <a:pPr algn="l" fontAlgn="b"/>
                      <a:r>
                        <a:rPr lang="en-US" sz="1000" b="1" i="0" u="none" strike="noStrike">
                          <a:solidFill>
                            <a:srgbClr val="000000"/>
                          </a:solidFill>
                          <a:latin typeface="+mj-lt"/>
                        </a:rPr>
                        <a:t>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latin typeface="+mj-lt"/>
                        </a:rPr>
                        <a:t>$1,000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latin typeface="+mj-lt"/>
                        </a:rPr>
                        <a:t>$2,000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latin typeface="+mj-lt"/>
                        </a:rPr>
                        <a:t>$2,500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latin typeface="+mj-lt"/>
                        </a:rPr>
                        <a:t>$5,000 </a:t>
                      </a:r>
                    </a:p>
                  </a:txBody>
                  <a:tcPr marL="7922" marR="7922" marT="792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50519">
                <a:tc>
                  <a:txBody>
                    <a:bodyPr/>
                    <a:lstStyle/>
                    <a:p>
                      <a:pPr algn="l" fontAlgn="b"/>
                      <a:r>
                        <a:rPr lang="en-US" sz="1000" b="1" i="0" u="none" strike="noStrike">
                          <a:solidFill>
                            <a:srgbClr val="000000"/>
                          </a:solidFill>
                          <a:latin typeface="+mj-lt"/>
                        </a:rPr>
                        <a:t>Brand Drug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4E3"/>
                    </a:solidFill>
                  </a:tcPr>
                </a:tc>
                <a:tc>
                  <a:txBody>
                    <a:bodyPr/>
                    <a:lstStyle/>
                    <a:p>
                      <a:pPr algn="ctr" fontAlgn="b"/>
                      <a:r>
                        <a:rPr lang="en-US" sz="1000" b="1" i="0" u="none" strike="noStrike" dirty="0" err="1" smtClean="0">
                          <a:solidFill>
                            <a:srgbClr val="000000"/>
                          </a:solidFill>
                          <a:latin typeface="+mj-lt"/>
                        </a:rPr>
                        <a:t>Nexium</a:t>
                      </a:r>
                      <a:endParaRPr lang="en-US" sz="1000" b="1" i="0" u="none" strike="noStrike" dirty="0">
                        <a:solidFill>
                          <a:srgbClr val="000000"/>
                        </a:solidFill>
                        <a:latin typeface="+mj-lt"/>
                      </a:endParaRP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1" i="0" u="none" strike="noStrike" dirty="0" err="1" smtClean="0">
                          <a:solidFill>
                            <a:srgbClr val="000000"/>
                          </a:solidFill>
                          <a:latin typeface="+mj-lt"/>
                        </a:rPr>
                        <a:t>Nexium</a:t>
                      </a:r>
                      <a:endParaRPr lang="en-US" sz="1000" b="1" i="0" u="none" strike="noStrike" dirty="0">
                        <a:solidFill>
                          <a:srgbClr val="000000"/>
                        </a:solidFill>
                        <a:latin typeface="+mj-lt"/>
                      </a:endParaRP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1" i="0" u="none" strike="noStrike" dirty="0" err="1" smtClean="0">
                          <a:solidFill>
                            <a:srgbClr val="000000"/>
                          </a:solidFill>
                          <a:latin typeface="+mj-lt"/>
                        </a:rPr>
                        <a:t>Nexium</a:t>
                      </a:r>
                      <a:endParaRPr lang="en-US" sz="1000" b="1" i="0" u="none" strike="noStrike" dirty="0">
                        <a:solidFill>
                          <a:srgbClr val="000000"/>
                        </a:solidFill>
                        <a:latin typeface="+mj-lt"/>
                      </a:endParaRP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000" b="1" i="0" u="none" strike="noStrike" dirty="0" err="1" smtClean="0">
                          <a:solidFill>
                            <a:srgbClr val="000000"/>
                          </a:solidFill>
                          <a:latin typeface="+mj-lt"/>
                        </a:rPr>
                        <a:t>Nexium</a:t>
                      </a:r>
                      <a:endParaRPr lang="en-US" sz="1000" b="1" i="0" u="none" strike="noStrike" dirty="0">
                        <a:solidFill>
                          <a:srgbClr val="000000"/>
                        </a:solidFill>
                        <a:latin typeface="+mj-lt"/>
                      </a:endParaRP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0519">
                <a:tc>
                  <a:txBody>
                    <a:bodyPr/>
                    <a:lstStyle/>
                    <a:p>
                      <a:pPr algn="l" fontAlgn="b"/>
                      <a:r>
                        <a:rPr lang="en-US" sz="1000" b="1" i="0" u="none" strike="noStrike">
                          <a:solidFill>
                            <a:srgbClr val="000000"/>
                          </a:solidFill>
                          <a:latin typeface="+mj-lt"/>
                        </a:rPr>
                        <a:t>Total Cost per Script</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1" i="0" u="none" strike="noStrike">
                          <a:solidFill>
                            <a:srgbClr val="000000"/>
                          </a:solidFill>
                          <a:latin typeface="+mj-lt"/>
                        </a:rPr>
                        <a:t>$197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$197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$197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dirty="0">
                          <a:solidFill>
                            <a:srgbClr val="000000"/>
                          </a:solidFill>
                          <a:latin typeface="+mj-lt"/>
                        </a:rPr>
                        <a:t>$197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You Pay</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0" i="0" u="none" strike="noStrike">
                          <a:solidFill>
                            <a:srgbClr val="000000"/>
                          </a:solidFill>
                          <a:latin typeface="+mj-lt"/>
                        </a:rPr>
                        <a:t>$59</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$59</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$197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$197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SMU Pays</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0" i="0" u="none" strike="noStrike">
                          <a:solidFill>
                            <a:srgbClr val="000000"/>
                          </a:solidFill>
                          <a:latin typeface="+mj-lt"/>
                        </a:rPr>
                        <a:t>$138</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$138</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$0</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$0</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1" i="0" u="none" strike="noStrike">
                          <a:solidFill>
                            <a:srgbClr val="000000"/>
                          </a:solidFill>
                          <a:latin typeface="+mj-lt"/>
                        </a:rPr>
                        <a:t>Generic Drug Equivelent</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1" i="0" u="none" strike="noStrike" dirty="0" err="1">
                          <a:solidFill>
                            <a:srgbClr val="000000"/>
                          </a:solidFill>
                          <a:latin typeface="+mj-lt"/>
                        </a:rPr>
                        <a:t>Omeprazole</a:t>
                      </a:r>
                      <a:endParaRPr lang="en-US" sz="1000" b="1" i="0" u="none" strike="noStrike" dirty="0">
                        <a:solidFill>
                          <a:srgbClr val="000000"/>
                        </a:solidFill>
                        <a:latin typeface="+mj-lt"/>
                      </a:endParaRP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Omeprazole</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Omeprazole</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dirty="0" err="1">
                          <a:solidFill>
                            <a:srgbClr val="000000"/>
                          </a:solidFill>
                          <a:latin typeface="+mj-lt"/>
                        </a:rPr>
                        <a:t>Omeprazole</a:t>
                      </a:r>
                      <a:endParaRPr lang="en-US" sz="1000" b="1" i="0" u="none" strike="noStrike" dirty="0">
                        <a:solidFill>
                          <a:srgbClr val="000000"/>
                        </a:solidFill>
                        <a:latin typeface="+mj-lt"/>
                      </a:endParaRP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1" i="0" u="none" strike="noStrike">
                          <a:solidFill>
                            <a:srgbClr val="000000"/>
                          </a:solidFill>
                          <a:latin typeface="+mj-lt"/>
                        </a:rPr>
                        <a:t>Total Cost per Script</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1" i="0" u="none" strike="noStrike">
                          <a:solidFill>
                            <a:srgbClr val="000000"/>
                          </a:solidFill>
                          <a:latin typeface="+mj-lt"/>
                        </a:rPr>
                        <a:t>$24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$24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a:solidFill>
                            <a:srgbClr val="000000"/>
                          </a:solidFill>
                          <a:latin typeface="+mj-lt"/>
                        </a:rPr>
                        <a:t>$24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1" i="0" u="none" strike="noStrike" dirty="0">
                          <a:solidFill>
                            <a:srgbClr val="000000"/>
                          </a:solidFill>
                          <a:latin typeface="+mj-lt"/>
                        </a:rPr>
                        <a:t>$24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You Pay</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0" i="0" u="none" strike="noStrike">
                          <a:solidFill>
                            <a:srgbClr val="000000"/>
                          </a:solidFill>
                          <a:latin typeface="+mj-lt"/>
                        </a:rPr>
                        <a:t>$7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$24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$24</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SMU Pays</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fontAlgn="b"/>
                      <a:r>
                        <a:rPr lang="en-US" sz="1000" b="0" i="0" u="none" strike="noStrike">
                          <a:solidFill>
                            <a:srgbClr val="000000"/>
                          </a:solidFill>
                          <a:latin typeface="+mj-lt"/>
                        </a:rPr>
                        <a:t>$17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$17</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a:solidFill>
                            <a:srgbClr val="000000"/>
                          </a:solidFill>
                          <a:latin typeface="+mj-lt"/>
                        </a:rPr>
                        <a:t>$0</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00" b="0" i="0" u="none" strike="noStrike" dirty="0">
                          <a:solidFill>
                            <a:srgbClr val="000000"/>
                          </a:solidFill>
                          <a:latin typeface="+mj-lt"/>
                        </a:rPr>
                        <a:t>$0</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0519">
                <a:tc>
                  <a:txBody>
                    <a:bodyPr/>
                    <a:lstStyle/>
                    <a:p>
                      <a:pPr algn="l"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latin typeface="+mj-lt"/>
                        </a:rPr>
                        <a:t>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0519">
                <a:tc>
                  <a:txBody>
                    <a:bodyPr/>
                    <a:lstStyle/>
                    <a:p>
                      <a:pPr algn="l" fontAlgn="b"/>
                      <a:r>
                        <a:rPr lang="en-US" sz="1000" b="1" i="0" u="none" strike="noStrike">
                          <a:solidFill>
                            <a:srgbClr val="000000"/>
                          </a:solidFill>
                          <a:latin typeface="+mj-lt"/>
                        </a:rPr>
                        <a:t>Your Total Monthly Savings</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1" i="0" u="none" strike="noStrike" dirty="0">
                          <a:solidFill>
                            <a:srgbClr val="FF0000"/>
                          </a:solidFill>
                          <a:latin typeface="+mj-lt"/>
                        </a:rPr>
                        <a:t>$52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FF0000"/>
                          </a:solidFill>
                          <a:latin typeface="+mj-lt"/>
                        </a:rPr>
                        <a:t>$52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FF0000"/>
                          </a:solidFill>
                          <a:latin typeface="+mj-lt"/>
                        </a:rPr>
                        <a:t>$172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FF0000"/>
                          </a:solidFill>
                          <a:latin typeface="+mj-lt"/>
                        </a:rPr>
                        <a:t>$172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0519">
                <a:tc>
                  <a:txBody>
                    <a:bodyPr/>
                    <a:lstStyle/>
                    <a:p>
                      <a:pPr algn="l" fontAlgn="b"/>
                      <a:r>
                        <a:rPr lang="en-US" sz="1000" b="1" i="0" u="none" strike="noStrike">
                          <a:solidFill>
                            <a:srgbClr val="000000"/>
                          </a:solidFill>
                          <a:latin typeface="+mj-lt"/>
                        </a:rPr>
                        <a:t>Your Total Annual Savings</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1" i="0" u="none" strike="noStrike">
                          <a:solidFill>
                            <a:srgbClr val="FF0000"/>
                          </a:solidFill>
                          <a:latin typeface="+mj-lt"/>
                        </a:rPr>
                        <a:t>$620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FF0000"/>
                          </a:solidFill>
                          <a:latin typeface="+mj-lt"/>
                        </a:rPr>
                        <a:t>$620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FF0000"/>
                          </a:solidFill>
                          <a:latin typeface="+mj-lt"/>
                        </a:rPr>
                        <a:t>$2,065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FF0000"/>
                          </a:solidFill>
                          <a:latin typeface="+mj-lt"/>
                        </a:rPr>
                        <a:t>$2,065 </a:t>
                      </a:r>
                    </a:p>
                  </a:txBody>
                  <a:tcPr marL="7922" marR="7922" marT="79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14</a:t>
            </a:fld>
            <a:endParaRPr lang="en-US" sz="1400" dirty="0">
              <a:solidFill>
                <a:schemeClr val="tx2"/>
              </a:solidFill>
              <a:cs typeface="Times New Roman" pitchFamily="18" charset="0"/>
            </a:endParaRPr>
          </a:p>
        </p:txBody>
      </p:sp>
      <p:sp>
        <p:nvSpPr>
          <p:cNvPr id="7" name="Rectangle 6"/>
          <p:cNvSpPr/>
          <p:nvPr/>
        </p:nvSpPr>
        <p:spPr>
          <a:xfrm>
            <a:off x="375313" y="5953780"/>
            <a:ext cx="6101687" cy="523220"/>
          </a:xfrm>
          <a:prstGeom prst="rect">
            <a:avLst/>
          </a:prstGeom>
        </p:spPr>
        <p:txBody>
          <a:bodyPr wrap="square">
            <a:spAutoFit/>
          </a:bodyPr>
          <a:lstStyle/>
          <a:p>
            <a:pPr algn="ctr">
              <a:defRPr/>
            </a:pPr>
            <a:r>
              <a:rPr lang="en-US" sz="1400" i="1" dirty="0">
                <a:solidFill>
                  <a:schemeClr val="tx2"/>
                </a:solidFill>
              </a:rPr>
              <a:t>If you choose a brand-name drug when a generic is available, you will pay 100% of the </a:t>
            </a:r>
            <a:r>
              <a:rPr lang="en-US" sz="1400" i="1" dirty="0" smtClean="0">
                <a:solidFill>
                  <a:schemeClr val="tx2"/>
                </a:solidFill>
              </a:rPr>
              <a:t>cost after </a:t>
            </a:r>
            <a:r>
              <a:rPr lang="en-US" sz="1400" i="1" dirty="0">
                <a:solidFill>
                  <a:schemeClr val="tx2"/>
                </a:solidFill>
              </a:rPr>
              <a:t>you’ve met the $100 annual brand drug deductible. </a:t>
            </a:r>
          </a:p>
        </p:txBody>
      </p:sp>
    </p:spTree>
    <p:custDataLst>
      <p:tags r:id="rId1"/>
    </p:custDataLst>
  </p:cSld>
  <p:clrMapOvr>
    <a:masterClrMapping/>
  </p:clrMapOvr>
  <p:transition spd="slow" advTm="154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09601" y="2057401"/>
            <a:ext cx="8077199" cy="1904999"/>
          </a:xfrm>
        </p:spPr>
        <p:txBody>
          <a:bodyPr rtlCol="0">
            <a:normAutofit/>
          </a:bodyPr>
          <a:lstStyle/>
          <a:p>
            <a:pPr algn="l" eaLnBrk="1" fontAlgn="auto" hangingPunct="1">
              <a:spcAft>
                <a:spcPts val="0"/>
              </a:spcAft>
              <a:defRPr/>
            </a:pPr>
            <a:r>
              <a:rPr lang="en-US" sz="5400" dirty="0" smtClean="0">
                <a:solidFill>
                  <a:schemeClr val="tx2"/>
                </a:solidFill>
                <a:effectLst>
                  <a:outerShdw dist="12700" dir="5400000" algn="ctr" rotWithShape="0">
                    <a:srgbClr val="C00000"/>
                  </a:outerShdw>
                </a:effectLst>
                <a:latin typeface="Times New Roman" pitchFamily="18" charset="0"/>
                <a:cs typeface="Times New Roman" pitchFamily="18" charset="0"/>
              </a:rPr>
              <a:t>  </a:t>
            </a:r>
            <a:r>
              <a:rPr lang="en-US" sz="5400" dirty="0" smtClean="0">
                <a:solidFill>
                  <a:schemeClr val="tx2"/>
                </a:solidFill>
                <a:cs typeface="Times New Roman" pitchFamily="18" charset="0"/>
              </a:rPr>
              <a:t>Which Plan Benefits</a:t>
            </a:r>
            <a:r>
              <a:rPr lang="en-US" sz="5400" dirty="0" smtClean="0">
                <a:solidFill>
                  <a:schemeClr val="tx2"/>
                </a:solidFill>
                <a:effectLst>
                  <a:outerShdw dist="12700" dir="5400000" algn="ctr" rotWithShape="0">
                    <a:srgbClr val="C00000"/>
                  </a:outerShdw>
                </a:effectLst>
                <a:cs typeface="Times New Roman" pitchFamily="18" charset="0"/>
              </a:rPr>
              <a:t>        </a:t>
            </a:r>
            <a:endParaRPr lang="en-US" sz="13800" dirty="0" smtClean="0">
              <a:solidFill>
                <a:schemeClr val="tx2"/>
              </a:solidFill>
              <a:effectLst>
                <a:outerShdw dist="12700" dir="5400000" algn="ctr" rotWithShape="0">
                  <a:srgbClr val="C00000"/>
                </a:outerShdw>
              </a:effectLst>
              <a:cs typeface="Times New Roman" pitchFamily="18" charset="0"/>
            </a:endParaRPr>
          </a:p>
        </p:txBody>
      </p:sp>
      <p:sp>
        <p:nvSpPr>
          <p:cNvPr id="11" name="Text Placeholder 2"/>
          <p:cNvSpPr txBox="1">
            <a:spLocks/>
          </p:cNvSpPr>
          <p:nvPr/>
        </p:nvSpPr>
        <p:spPr>
          <a:xfrm>
            <a:off x="722313" y="3962400"/>
            <a:ext cx="7772400" cy="121920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n-US" sz="3600" b="0" i="1" u="none" strike="noStrike" kern="1200" cap="none" spc="0" normalizeH="0" baseline="0" noProof="0" dirty="0" smtClean="0">
                <a:ln>
                  <a:noFill/>
                </a:ln>
                <a:solidFill>
                  <a:schemeClr val="tx2"/>
                </a:solidFill>
                <a:uLnTx/>
                <a:uFillTx/>
                <a:latin typeface="+mj-lt"/>
                <a:ea typeface="+mn-ea"/>
                <a:cs typeface="+mn-cs"/>
              </a:rPr>
              <a:t>Targeted Selections</a:t>
            </a:r>
            <a:r>
              <a:rPr kumimoji="0" lang="en-US" sz="3600" b="0" i="1" u="none" strike="noStrike" kern="1200" cap="none" spc="0" normalizeH="0" noProof="0" dirty="0" smtClean="0">
                <a:ln>
                  <a:noFill/>
                </a:ln>
                <a:solidFill>
                  <a:schemeClr val="tx2"/>
                </a:solidFill>
                <a:uLnTx/>
                <a:uFillTx/>
                <a:latin typeface="+mj-lt"/>
                <a:ea typeface="+mn-ea"/>
                <a:cs typeface="+mn-cs"/>
              </a:rPr>
              <a:t> to Optimize Your Medical Plan Election  </a:t>
            </a:r>
            <a:endParaRPr kumimoji="0" lang="en-US" sz="3600" b="0" i="1" u="none" strike="noStrike" kern="1200" cap="none" spc="0" normalizeH="0" baseline="0" noProof="0" dirty="0" smtClean="0">
              <a:ln>
                <a:noFill/>
              </a:ln>
              <a:solidFill>
                <a:schemeClr val="tx2"/>
              </a:solidFill>
              <a:uLnTx/>
              <a:uFillTx/>
              <a:latin typeface="+mj-lt"/>
              <a:ea typeface="+mn-ea"/>
              <a:cs typeface="+mn-cs"/>
            </a:endParaRPr>
          </a:p>
        </p:txBody>
      </p:sp>
      <p:sp>
        <p:nvSpPr>
          <p:cNvPr id="4" name="TextBox 3"/>
          <p:cNvSpPr txBox="1"/>
          <p:nvPr/>
        </p:nvSpPr>
        <p:spPr>
          <a:xfrm>
            <a:off x="6705600" y="1600200"/>
            <a:ext cx="1752600" cy="2646878"/>
          </a:xfrm>
          <a:prstGeom prst="rect">
            <a:avLst/>
          </a:prstGeom>
          <a:noFill/>
        </p:spPr>
        <p:txBody>
          <a:bodyPr wrap="square" rtlCol="0">
            <a:spAutoFit/>
          </a:bodyPr>
          <a:lstStyle/>
          <a:p>
            <a:r>
              <a:rPr lang="en-US" sz="16600" dirty="0" smtClean="0">
                <a:solidFill>
                  <a:srgbClr val="C00000"/>
                </a:solidFill>
                <a:effectLst>
                  <a:outerShdw blurRad="50800" dist="50800" dir="5400000" algn="ctr" rotWithShape="0">
                    <a:schemeClr val="tx2"/>
                  </a:outerShdw>
                </a:effectLst>
                <a:latin typeface="Brush Script MT" pitchFamily="66" charset="0"/>
                <a:cs typeface="Times New Roman" pitchFamily="18" charset="0"/>
              </a:rPr>
              <a:t>U</a:t>
            </a:r>
            <a:endParaRPr lang="en-US" sz="2800" dirty="0">
              <a:solidFill>
                <a:srgbClr val="C00000"/>
              </a:solidFill>
              <a:effectLst>
                <a:outerShdw blurRad="50800" dist="50800" dir="5400000" algn="ctr" rotWithShape="0">
                  <a:schemeClr val="tx2"/>
                </a:outerShdw>
              </a:effectLst>
            </a:endParaRPr>
          </a:p>
        </p:txBody>
      </p:sp>
      <p:sp>
        <p:nvSpPr>
          <p:cNvPr id="5"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15</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29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2" presetClass="entr" presetSubtype="0"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par>
                          <p:cTn id="17" fill="hold">
                            <p:stCondLst>
                              <p:cond delay="2500"/>
                            </p:stCondLst>
                            <p:childTnLst>
                              <p:par>
                                <p:cTn id="18" presetID="31" presetClass="entr" presetSubtype="0" fill="hold" nodeType="afterEffect">
                                  <p:stCondLst>
                                    <p:cond delay="100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p:cTn id="20"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0" y="9525"/>
            <a:ext cx="9144000" cy="1143000"/>
          </a:xfrm>
        </p:spPr>
        <p:txBody>
          <a:bodyPr/>
          <a:lstStyle/>
          <a:p>
            <a:pPr eaLnBrk="1" hangingPunct="1"/>
            <a:r>
              <a:rPr lang="en-US" dirty="0" smtClean="0">
                <a:solidFill>
                  <a:schemeClr val="tx2"/>
                </a:solidFill>
                <a:cs typeface="Times New Roman" pitchFamily="18" charset="0"/>
              </a:rPr>
              <a:t>Mitch, Age 31</a:t>
            </a:r>
          </a:p>
        </p:txBody>
      </p:sp>
      <p:sp>
        <p:nvSpPr>
          <p:cNvPr id="17411" name="Content Placeholder 5"/>
          <p:cNvSpPr>
            <a:spLocks noGrp="1"/>
          </p:cNvSpPr>
          <p:nvPr>
            <p:ph idx="1"/>
          </p:nvPr>
        </p:nvSpPr>
        <p:spPr>
          <a:xfrm>
            <a:off x="3276600" y="2286000"/>
            <a:ext cx="5562600" cy="3962400"/>
          </a:xfrm>
        </p:spPr>
        <p:txBody>
          <a:bodyPr>
            <a:normAutofit/>
          </a:bodyPr>
          <a:lstStyle/>
          <a:p>
            <a:pPr eaLnBrk="1" hangingPunct="1">
              <a:buClr>
                <a:schemeClr val="tx2"/>
              </a:buClr>
              <a:buFont typeface="Wingdings" pitchFamily="2" charset="2"/>
              <a:buChar char="§"/>
            </a:pPr>
            <a:r>
              <a:rPr lang="en-US" sz="2800" dirty="0" smtClean="0">
                <a:solidFill>
                  <a:schemeClr val="tx2"/>
                </a:solidFill>
              </a:rPr>
              <a:t>Single with no children</a:t>
            </a:r>
            <a:br>
              <a:rPr lang="en-US" sz="2800" dirty="0" smtClean="0">
                <a:solidFill>
                  <a:schemeClr val="tx2"/>
                </a:solidFill>
              </a:rPr>
            </a:br>
            <a:endParaRPr lang="en-US" sz="800" dirty="0" smtClean="0">
              <a:solidFill>
                <a:schemeClr val="tx2"/>
              </a:solidFill>
            </a:endParaRPr>
          </a:p>
          <a:p>
            <a:pPr eaLnBrk="1" hangingPunct="1">
              <a:buClr>
                <a:schemeClr val="tx2"/>
              </a:buClr>
              <a:buFont typeface="Wingdings" pitchFamily="2" charset="2"/>
              <a:buChar char="§"/>
            </a:pPr>
            <a:r>
              <a:rPr lang="en-US" sz="2800" u="sng" dirty="0" smtClean="0">
                <a:solidFill>
                  <a:schemeClr val="tx2"/>
                </a:solidFill>
              </a:rPr>
              <a:t>Health Status</a:t>
            </a:r>
            <a:r>
              <a:rPr lang="en-US" sz="2800" dirty="0">
                <a:solidFill>
                  <a:schemeClr val="tx2"/>
                </a:solidFill>
              </a:rPr>
              <a:t>:</a:t>
            </a:r>
            <a:r>
              <a:rPr lang="en-US" sz="2800" dirty="0" smtClean="0">
                <a:solidFill>
                  <a:schemeClr val="tx2"/>
                </a:solidFill>
              </a:rPr>
              <a:t/>
            </a:r>
            <a:br>
              <a:rPr lang="en-US" sz="2800" dirty="0" smtClean="0">
                <a:solidFill>
                  <a:schemeClr val="tx2"/>
                </a:solidFill>
              </a:rPr>
            </a:br>
            <a:r>
              <a:rPr lang="en-US" sz="2800" dirty="0" smtClean="0">
                <a:solidFill>
                  <a:schemeClr val="tx2"/>
                </a:solidFill>
              </a:rPr>
              <a:t>Excellent―only sees his doctor annually for routine check-up</a:t>
            </a:r>
            <a:br>
              <a:rPr lang="en-US" sz="2800" dirty="0" smtClean="0">
                <a:solidFill>
                  <a:schemeClr val="tx2"/>
                </a:solidFill>
              </a:rPr>
            </a:br>
            <a:endParaRPr lang="en-US" sz="800" dirty="0" smtClean="0">
              <a:solidFill>
                <a:schemeClr val="tx2"/>
              </a:solidFill>
            </a:endParaRPr>
          </a:p>
          <a:p>
            <a:pPr eaLnBrk="1" hangingPunct="1">
              <a:buClr>
                <a:schemeClr val="tx2"/>
              </a:buClr>
              <a:buFont typeface="Wingdings" pitchFamily="2" charset="2"/>
              <a:buChar char="§"/>
            </a:pPr>
            <a:r>
              <a:rPr lang="en-US" sz="2800" u="sng" dirty="0" smtClean="0">
                <a:solidFill>
                  <a:schemeClr val="tx2"/>
                </a:solidFill>
              </a:rPr>
              <a:t>Health Goal</a:t>
            </a:r>
            <a:r>
              <a:rPr lang="en-US" sz="2800" dirty="0">
                <a:solidFill>
                  <a:schemeClr val="tx2"/>
                </a:solidFill>
              </a:rPr>
              <a:t>:</a:t>
            </a:r>
            <a:r>
              <a:rPr lang="en-US" sz="2800" dirty="0" smtClean="0">
                <a:solidFill>
                  <a:schemeClr val="tx2"/>
                </a:solidFill>
              </a:rPr>
              <a:t/>
            </a:r>
            <a:br>
              <a:rPr lang="en-US" sz="2800" dirty="0" smtClean="0">
                <a:solidFill>
                  <a:schemeClr val="tx2"/>
                </a:solidFill>
              </a:rPr>
            </a:br>
            <a:r>
              <a:rPr lang="en-US" sz="2800" dirty="0" smtClean="0">
                <a:solidFill>
                  <a:schemeClr val="tx2"/>
                </a:solidFill>
              </a:rPr>
              <a:t>Minimize health care costs; maintain excellent health</a:t>
            </a:r>
          </a:p>
          <a:p>
            <a:pPr eaLnBrk="1" hangingPunct="1"/>
            <a:endParaRPr lang="en-US" dirty="0" smtClean="0"/>
          </a:p>
        </p:txBody>
      </p:sp>
      <p:sp>
        <p:nvSpPr>
          <p:cNvPr id="7" name="TextBox 6"/>
          <p:cNvSpPr txBox="1"/>
          <p:nvPr/>
        </p:nvSpPr>
        <p:spPr>
          <a:xfrm>
            <a:off x="3276600" y="1532161"/>
            <a:ext cx="2971800" cy="584775"/>
          </a:xfrm>
          <a:prstGeom prst="rect">
            <a:avLst/>
          </a:prstGeom>
          <a:noFill/>
        </p:spPr>
        <p:txBody>
          <a:bodyPr wrap="square" rtlCol="0">
            <a:spAutoFit/>
          </a:bodyPr>
          <a:lstStyle/>
          <a:p>
            <a:pPr>
              <a:buClr>
                <a:srgbClr val="C00000"/>
              </a:buClr>
            </a:pPr>
            <a:r>
              <a:rPr lang="en-US" sz="3200" b="1" dirty="0" smtClean="0">
                <a:solidFill>
                  <a:schemeClr val="tx2"/>
                </a:solidFill>
              </a:rPr>
              <a:t>Faculty Member</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32843"/>
            <a:ext cx="2270328" cy="50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16</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3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500"/>
                                        <p:tgtEl>
                                          <p:spTgt spid="17411">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fade">
                                      <p:cBhvr>
                                        <p:cTn id="15" dur="500"/>
                                        <p:tgtEl>
                                          <p:spTgt spid="17411">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fade">
                                      <p:cBhvr>
                                        <p:cTn id="19"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4220801"/>
              </p:ext>
            </p:extLst>
          </p:nvPr>
        </p:nvGraphicFramePr>
        <p:xfrm>
          <a:off x="838200" y="1066800"/>
          <a:ext cx="8001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5656" y="228600"/>
            <a:ext cx="7162800" cy="707886"/>
          </a:xfrm>
          <a:prstGeom prst="rect">
            <a:avLst/>
          </a:prstGeom>
          <a:solidFill>
            <a:schemeClr val="tx2"/>
          </a:solidFill>
        </p:spPr>
        <p:txBody>
          <a:bodyPr wrap="square" rtlCol="0">
            <a:spAutoFit/>
          </a:bodyPr>
          <a:lstStyle/>
          <a:p>
            <a:pPr algn="ctr"/>
            <a:r>
              <a:rPr lang="en-US" sz="4000" dirty="0" smtClean="0">
                <a:solidFill>
                  <a:schemeClr val="bg1"/>
                </a:solidFill>
                <a:latin typeface="+mj-lt"/>
              </a:rPr>
              <a:t>Recommendations for Mitch</a:t>
            </a:r>
            <a:endParaRPr lang="en-US" sz="4000" dirty="0">
              <a:solidFill>
                <a:schemeClr val="bg1"/>
              </a:solidFill>
              <a:latin typeface="+mj-lt"/>
            </a:endParaRPr>
          </a:p>
        </p:txBody>
      </p:sp>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17</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3815313710"/>
      </p:ext>
    </p:extLst>
  </p:cSld>
  <p:clrMapOvr>
    <a:masterClrMapping/>
  </p:clrMapOvr>
  <p:transition spd="slow" advTm="8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graphicEl>
                                              <a:dgm id="{9E87D3F1-4C62-44C2-839D-F5FF792F807F}"/>
                                            </p:graphicEl>
                                          </p:spTgt>
                                        </p:tgtEl>
                                        <p:attrNameLst>
                                          <p:attrName>style.visibility</p:attrName>
                                        </p:attrNameLst>
                                      </p:cBhvr>
                                      <p:to>
                                        <p:strVal val="visible"/>
                                      </p:to>
                                    </p:set>
                                    <p:anim calcmode="lin" valueType="num">
                                      <p:cBhvr>
                                        <p:cTn id="7" dur="1000" fill="hold"/>
                                        <p:tgtEl>
                                          <p:spTgt spid="4">
                                            <p:graphicEl>
                                              <a:dgm id="{9E87D3F1-4C62-44C2-839D-F5FF792F807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9E87D3F1-4C62-44C2-839D-F5FF792F807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9E87D3F1-4C62-44C2-839D-F5FF792F807F}"/>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9E87D3F1-4C62-44C2-839D-F5FF792F807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193D7722-BC70-46AA-A506-3DB4A98F9308}"/>
                                            </p:graphicEl>
                                          </p:spTgt>
                                        </p:tgtEl>
                                        <p:attrNameLst>
                                          <p:attrName>style.visibility</p:attrName>
                                        </p:attrNameLst>
                                      </p:cBhvr>
                                      <p:to>
                                        <p:strVal val="visible"/>
                                      </p:to>
                                    </p:set>
                                    <p:animEffect transition="in" filter="fade">
                                      <p:cBhvr>
                                        <p:cTn id="13" dur="1000"/>
                                        <p:tgtEl>
                                          <p:spTgt spid="4">
                                            <p:graphicEl>
                                              <a:dgm id="{193D7722-BC70-46AA-A506-3DB4A98F9308}"/>
                                            </p:graphicEl>
                                          </p:spTgt>
                                        </p:tgtEl>
                                      </p:cBhvr>
                                    </p:animEffect>
                                  </p:childTnLst>
                                </p:cTn>
                              </p:par>
                              <p:par>
                                <p:cTn id="14" presetID="63" presetClass="path" presetSubtype="0" accel="50000" decel="50000" fill="hold" grpId="1" nodeType="withEffect">
                                  <p:stCondLst>
                                    <p:cond delay="0"/>
                                  </p:stCondLst>
                                  <p:childTnLst>
                                    <p:animMotion origin="layout" path="M 0 0  L 0.25 0  E" pathEditMode="relative" ptsTypes="">
                                      <p:cBhvr>
                                        <p:cTn id="15" dur="1000" spd="-100000" fill="hold"/>
                                        <p:tgtEl>
                                          <p:spTgt spid="4">
                                            <p:graphicEl>
                                              <a:dgm id="{193D7722-BC70-46AA-A506-3DB4A98F9308}"/>
                                            </p:graphicEl>
                                          </p:spTgt>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4">
                                            <p:graphicEl>
                                              <a:dgm id="{A60E8B29-3A41-41E6-92ED-087DF974D6A6}"/>
                                            </p:graphicEl>
                                          </p:spTgt>
                                        </p:tgtEl>
                                        <p:attrNameLst>
                                          <p:attrName>style.visibility</p:attrName>
                                        </p:attrNameLst>
                                      </p:cBhvr>
                                      <p:to>
                                        <p:strVal val="visible"/>
                                      </p:to>
                                    </p:set>
                                    <p:anim calcmode="lin" valueType="num">
                                      <p:cBhvr>
                                        <p:cTn id="20" dur="1000" fill="hold"/>
                                        <p:tgtEl>
                                          <p:spTgt spid="4">
                                            <p:graphicEl>
                                              <a:dgm id="{A60E8B29-3A41-41E6-92ED-087DF974D6A6}"/>
                                            </p:graphicEl>
                                          </p:spTgt>
                                        </p:tgtEl>
                                        <p:attrNameLst>
                                          <p:attrName>ppt_w</p:attrName>
                                        </p:attrNameLst>
                                      </p:cBhvr>
                                      <p:tavLst>
                                        <p:tav tm="0">
                                          <p:val>
                                            <p:fltVal val="0"/>
                                          </p:val>
                                        </p:tav>
                                        <p:tav tm="100000">
                                          <p:val>
                                            <p:strVal val="#ppt_w"/>
                                          </p:val>
                                        </p:tav>
                                      </p:tavLst>
                                    </p:anim>
                                    <p:anim calcmode="lin" valueType="num">
                                      <p:cBhvr>
                                        <p:cTn id="21" dur="1000" fill="hold"/>
                                        <p:tgtEl>
                                          <p:spTgt spid="4">
                                            <p:graphicEl>
                                              <a:dgm id="{A60E8B29-3A41-41E6-92ED-087DF974D6A6}"/>
                                            </p:graphicEl>
                                          </p:spTgt>
                                        </p:tgtEl>
                                        <p:attrNameLst>
                                          <p:attrName>ppt_h</p:attrName>
                                        </p:attrNameLst>
                                      </p:cBhvr>
                                      <p:tavLst>
                                        <p:tav tm="0">
                                          <p:val>
                                            <p:fltVal val="0"/>
                                          </p:val>
                                        </p:tav>
                                        <p:tav tm="100000">
                                          <p:val>
                                            <p:strVal val="#ppt_h"/>
                                          </p:val>
                                        </p:tav>
                                      </p:tavLst>
                                    </p:anim>
                                    <p:anim calcmode="lin" valueType="num">
                                      <p:cBhvr>
                                        <p:cTn id="22" dur="1000" fill="hold"/>
                                        <p:tgtEl>
                                          <p:spTgt spid="4">
                                            <p:graphicEl>
                                              <a:dgm id="{A60E8B29-3A41-41E6-92ED-087DF974D6A6}"/>
                                            </p:graphicEl>
                                          </p:spTgt>
                                        </p:tgtEl>
                                        <p:attrNameLst>
                                          <p:attrName>style.rotation</p:attrName>
                                        </p:attrNameLst>
                                      </p:cBhvr>
                                      <p:tavLst>
                                        <p:tav tm="0">
                                          <p:val>
                                            <p:fltVal val="90"/>
                                          </p:val>
                                        </p:tav>
                                        <p:tav tm="100000">
                                          <p:val>
                                            <p:fltVal val="0"/>
                                          </p:val>
                                        </p:tav>
                                      </p:tavLst>
                                    </p:anim>
                                    <p:animEffect transition="in" filter="fade">
                                      <p:cBhvr>
                                        <p:cTn id="23" dur="1000"/>
                                        <p:tgtEl>
                                          <p:spTgt spid="4">
                                            <p:graphicEl>
                                              <a:dgm id="{A60E8B29-3A41-41E6-92ED-087DF974D6A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12A3826-2E3C-4C07-A727-88547A37A6F8}"/>
                                            </p:graphicEl>
                                          </p:spTgt>
                                        </p:tgtEl>
                                        <p:attrNameLst>
                                          <p:attrName>style.visibility</p:attrName>
                                        </p:attrNameLst>
                                      </p:cBhvr>
                                      <p:to>
                                        <p:strVal val="visible"/>
                                      </p:to>
                                    </p:set>
                                    <p:animEffect transition="in" filter="fade">
                                      <p:cBhvr>
                                        <p:cTn id="26" dur="1000"/>
                                        <p:tgtEl>
                                          <p:spTgt spid="4">
                                            <p:graphicEl>
                                              <a:dgm id="{D12A3826-2E3C-4C07-A727-88547A37A6F8}"/>
                                            </p:graphicEl>
                                          </p:spTgt>
                                        </p:tgtEl>
                                      </p:cBhvr>
                                    </p:animEffect>
                                  </p:childTnLst>
                                </p:cTn>
                              </p:par>
                              <p:par>
                                <p:cTn id="27" presetID="63" presetClass="path" presetSubtype="0" accel="50000" decel="50000" fill="hold" grpId="1" nodeType="withEffect">
                                  <p:stCondLst>
                                    <p:cond delay="0"/>
                                  </p:stCondLst>
                                  <p:childTnLst>
                                    <p:animMotion origin="layout" path="M 0 0  L 0.25 0  E" pathEditMode="relative" ptsTypes="">
                                      <p:cBhvr>
                                        <p:cTn id="28" dur="1000" spd="-100000" fill="hold"/>
                                        <p:tgtEl>
                                          <p:spTgt spid="4">
                                            <p:graphicEl>
                                              <a:dgm id="{D12A3826-2E3C-4C07-A727-88547A37A6F8}"/>
                                            </p:graphicEl>
                                          </p:spTgt>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4">
                                            <p:graphicEl>
                                              <a:dgm id="{3364F820-B13F-496A-8388-7D4ADED4386F}"/>
                                            </p:graphicEl>
                                          </p:spTgt>
                                        </p:tgtEl>
                                        <p:attrNameLst>
                                          <p:attrName>style.visibility</p:attrName>
                                        </p:attrNameLst>
                                      </p:cBhvr>
                                      <p:to>
                                        <p:strVal val="visible"/>
                                      </p:to>
                                    </p:set>
                                    <p:anim calcmode="lin" valueType="num">
                                      <p:cBhvr>
                                        <p:cTn id="33" dur="1000" fill="hold"/>
                                        <p:tgtEl>
                                          <p:spTgt spid="4">
                                            <p:graphicEl>
                                              <a:dgm id="{3364F820-B13F-496A-8388-7D4ADED4386F}"/>
                                            </p:graphicEl>
                                          </p:spTgt>
                                        </p:tgtEl>
                                        <p:attrNameLst>
                                          <p:attrName>ppt_w</p:attrName>
                                        </p:attrNameLst>
                                      </p:cBhvr>
                                      <p:tavLst>
                                        <p:tav tm="0">
                                          <p:val>
                                            <p:fltVal val="0"/>
                                          </p:val>
                                        </p:tav>
                                        <p:tav tm="100000">
                                          <p:val>
                                            <p:strVal val="#ppt_w"/>
                                          </p:val>
                                        </p:tav>
                                      </p:tavLst>
                                    </p:anim>
                                    <p:anim calcmode="lin" valueType="num">
                                      <p:cBhvr>
                                        <p:cTn id="34" dur="1000" fill="hold"/>
                                        <p:tgtEl>
                                          <p:spTgt spid="4">
                                            <p:graphicEl>
                                              <a:dgm id="{3364F820-B13F-496A-8388-7D4ADED4386F}"/>
                                            </p:graphicEl>
                                          </p:spTgt>
                                        </p:tgtEl>
                                        <p:attrNameLst>
                                          <p:attrName>ppt_h</p:attrName>
                                        </p:attrNameLst>
                                      </p:cBhvr>
                                      <p:tavLst>
                                        <p:tav tm="0">
                                          <p:val>
                                            <p:fltVal val="0"/>
                                          </p:val>
                                        </p:tav>
                                        <p:tav tm="100000">
                                          <p:val>
                                            <p:strVal val="#ppt_h"/>
                                          </p:val>
                                        </p:tav>
                                      </p:tavLst>
                                    </p:anim>
                                    <p:anim calcmode="lin" valueType="num">
                                      <p:cBhvr>
                                        <p:cTn id="35" dur="1000" fill="hold"/>
                                        <p:tgtEl>
                                          <p:spTgt spid="4">
                                            <p:graphicEl>
                                              <a:dgm id="{3364F820-B13F-496A-8388-7D4ADED4386F}"/>
                                            </p:graphicEl>
                                          </p:spTgt>
                                        </p:tgtEl>
                                        <p:attrNameLst>
                                          <p:attrName>style.rotation</p:attrName>
                                        </p:attrNameLst>
                                      </p:cBhvr>
                                      <p:tavLst>
                                        <p:tav tm="0">
                                          <p:val>
                                            <p:fltVal val="90"/>
                                          </p:val>
                                        </p:tav>
                                        <p:tav tm="100000">
                                          <p:val>
                                            <p:fltVal val="0"/>
                                          </p:val>
                                        </p:tav>
                                      </p:tavLst>
                                    </p:anim>
                                    <p:animEffect transition="in" filter="fade">
                                      <p:cBhvr>
                                        <p:cTn id="36" dur="1000"/>
                                        <p:tgtEl>
                                          <p:spTgt spid="4">
                                            <p:graphicEl>
                                              <a:dgm id="{3364F820-B13F-496A-8388-7D4ADED4386F}"/>
                                            </p:graphicEl>
                                          </p:spTgt>
                                        </p:tgtEl>
                                      </p:cBhvr>
                                    </p:animEffect>
                                  </p:childTnLst>
                                </p:cTn>
                              </p:par>
                              <p:par>
                                <p:cTn id="37" presetID="10" presetClass="entr" presetSubtype="0" fill="hold" grpId="0" nodeType="withEffect">
                                  <p:stCondLst>
                                    <p:cond delay="0"/>
                                  </p:stCondLst>
                                  <p:iterate type="lt">
                                    <p:tmPct val="0"/>
                                  </p:iterate>
                                  <p:childTnLst>
                                    <p:set>
                                      <p:cBhvr>
                                        <p:cTn id="38" dur="1" fill="hold">
                                          <p:stCondLst>
                                            <p:cond delay="0"/>
                                          </p:stCondLst>
                                        </p:cTn>
                                        <p:tgtEl>
                                          <p:spTgt spid="4">
                                            <p:graphicEl>
                                              <a:dgm id="{B8C87BA3-2339-4CFC-B0F3-582D7C37476C}"/>
                                            </p:graphicEl>
                                          </p:spTgt>
                                        </p:tgtEl>
                                        <p:attrNameLst>
                                          <p:attrName>style.visibility</p:attrName>
                                        </p:attrNameLst>
                                      </p:cBhvr>
                                      <p:to>
                                        <p:strVal val="visible"/>
                                      </p:to>
                                    </p:set>
                                    <p:animEffect transition="in" filter="fade">
                                      <p:cBhvr>
                                        <p:cTn id="39" dur="1000"/>
                                        <p:tgtEl>
                                          <p:spTgt spid="4">
                                            <p:graphicEl>
                                              <a:dgm id="{B8C87BA3-2339-4CFC-B0F3-582D7C37476C}"/>
                                            </p:graphicEl>
                                          </p:spTgt>
                                        </p:tgtEl>
                                      </p:cBhvr>
                                    </p:animEffect>
                                  </p:childTnLst>
                                </p:cTn>
                              </p:par>
                              <p:par>
                                <p:cTn id="40" presetID="63" presetClass="path" presetSubtype="0" accel="50000" decel="50000" fill="hold" grpId="1" nodeType="withEffect">
                                  <p:stCondLst>
                                    <p:cond delay="0"/>
                                  </p:stCondLst>
                                  <p:iterate type="lt">
                                    <p:tmPct val="0"/>
                                  </p:iterate>
                                  <p:childTnLst>
                                    <p:animMotion origin="layout" path="M 0 0  L 0.25 0  E" pathEditMode="relative" ptsTypes="">
                                      <p:cBhvr>
                                        <p:cTn id="41" dur="1000" spd="-100000" fill="hold"/>
                                        <p:tgtEl>
                                          <p:spTgt spid="4">
                                            <p:graphicEl>
                                              <a:dgm id="{B8C87BA3-2339-4CFC-B0F3-582D7C37476C}"/>
                                            </p:graphicEl>
                                          </p:spTgt>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4">
                                            <p:graphicEl>
                                              <a:dgm id="{D91B0B47-F3B7-4737-BE5C-BB3F0115C9EB}"/>
                                            </p:graphicEl>
                                          </p:spTgt>
                                        </p:tgtEl>
                                        <p:attrNameLst>
                                          <p:attrName>style.visibility</p:attrName>
                                        </p:attrNameLst>
                                      </p:cBhvr>
                                      <p:to>
                                        <p:strVal val="visible"/>
                                      </p:to>
                                    </p:set>
                                    <p:anim calcmode="lin" valueType="num">
                                      <p:cBhvr>
                                        <p:cTn id="46" dur="1000" fill="hold"/>
                                        <p:tgtEl>
                                          <p:spTgt spid="4">
                                            <p:graphicEl>
                                              <a:dgm id="{D91B0B47-F3B7-4737-BE5C-BB3F0115C9EB}"/>
                                            </p:graphicEl>
                                          </p:spTgt>
                                        </p:tgtEl>
                                        <p:attrNameLst>
                                          <p:attrName>ppt_w</p:attrName>
                                        </p:attrNameLst>
                                      </p:cBhvr>
                                      <p:tavLst>
                                        <p:tav tm="0">
                                          <p:val>
                                            <p:fltVal val="0"/>
                                          </p:val>
                                        </p:tav>
                                        <p:tav tm="100000">
                                          <p:val>
                                            <p:strVal val="#ppt_w"/>
                                          </p:val>
                                        </p:tav>
                                      </p:tavLst>
                                    </p:anim>
                                    <p:anim calcmode="lin" valueType="num">
                                      <p:cBhvr>
                                        <p:cTn id="47" dur="1000" fill="hold"/>
                                        <p:tgtEl>
                                          <p:spTgt spid="4">
                                            <p:graphicEl>
                                              <a:dgm id="{D91B0B47-F3B7-4737-BE5C-BB3F0115C9EB}"/>
                                            </p:graphicEl>
                                          </p:spTgt>
                                        </p:tgtEl>
                                        <p:attrNameLst>
                                          <p:attrName>ppt_h</p:attrName>
                                        </p:attrNameLst>
                                      </p:cBhvr>
                                      <p:tavLst>
                                        <p:tav tm="0">
                                          <p:val>
                                            <p:fltVal val="0"/>
                                          </p:val>
                                        </p:tav>
                                        <p:tav tm="100000">
                                          <p:val>
                                            <p:strVal val="#ppt_h"/>
                                          </p:val>
                                        </p:tav>
                                      </p:tavLst>
                                    </p:anim>
                                    <p:anim calcmode="lin" valueType="num">
                                      <p:cBhvr>
                                        <p:cTn id="48" dur="1000" fill="hold"/>
                                        <p:tgtEl>
                                          <p:spTgt spid="4">
                                            <p:graphicEl>
                                              <a:dgm id="{D91B0B47-F3B7-4737-BE5C-BB3F0115C9EB}"/>
                                            </p:graphicEl>
                                          </p:spTgt>
                                        </p:tgtEl>
                                        <p:attrNameLst>
                                          <p:attrName>style.rotation</p:attrName>
                                        </p:attrNameLst>
                                      </p:cBhvr>
                                      <p:tavLst>
                                        <p:tav tm="0">
                                          <p:val>
                                            <p:fltVal val="90"/>
                                          </p:val>
                                        </p:tav>
                                        <p:tav tm="100000">
                                          <p:val>
                                            <p:fltVal val="0"/>
                                          </p:val>
                                        </p:tav>
                                      </p:tavLst>
                                    </p:anim>
                                    <p:animEffect transition="in" filter="fade">
                                      <p:cBhvr>
                                        <p:cTn id="49" dur="1000"/>
                                        <p:tgtEl>
                                          <p:spTgt spid="4">
                                            <p:graphicEl>
                                              <a:dgm id="{D91B0B47-F3B7-4737-BE5C-BB3F0115C9EB}"/>
                                            </p:graphicEl>
                                          </p:spTgt>
                                        </p:tgtEl>
                                      </p:cBhvr>
                                    </p:animEffect>
                                  </p:childTnLst>
                                </p:cTn>
                              </p:par>
                              <p:par>
                                <p:cTn id="50" presetID="10" presetClass="entr" presetSubtype="0" fill="hold" grpId="0" nodeType="withEffect">
                                  <p:stCondLst>
                                    <p:cond delay="0"/>
                                  </p:stCondLst>
                                  <p:iterate type="lt">
                                    <p:tmPct val="0"/>
                                  </p:iterate>
                                  <p:childTnLst>
                                    <p:set>
                                      <p:cBhvr>
                                        <p:cTn id="51" dur="1" fill="hold">
                                          <p:stCondLst>
                                            <p:cond delay="0"/>
                                          </p:stCondLst>
                                        </p:cTn>
                                        <p:tgtEl>
                                          <p:spTgt spid="4">
                                            <p:graphicEl>
                                              <a:dgm id="{F54CC983-2FE2-4D0A-B507-72F8DDB1CE8B}"/>
                                            </p:graphicEl>
                                          </p:spTgt>
                                        </p:tgtEl>
                                        <p:attrNameLst>
                                          <p:attrName>style.visibility</p:attrName>
                                        </p:attrNameLst>
                                      </p:cBhvr>
                                      <p:to>
                                        <p:strVal val="visible"/>
                                      </p:to>
                                    </p:set>
                                    <p:animEffect transition="in" filter="fade">
                                      <p:cBhvr>
                                        <p:cTn id="52" dur="1000"/>
                                        <p:tgtEl>
                                          <p:spTgt spid="4">
                                            <p:graphicEl>
                                              <a:dgm id="{F54CC983-2FE2-4D0A-B507-72F8DDB1CE8B}"/>
                                            </p:graphicEl>
                                          </p:spTgt>
                                        </p:tgtEl>
                                      </p:cBhvr>
                                    </p:animEffect>
                                  </p:childTnLst>
                                </p:cTn>
                              </p:par>
                              <p:par>
                                <p:cTn id="53" presetID="63" presetClass="path" presetSubtype="0" accel="50000" decel="50000" fill="hold" grpId="1" nodeType="withEffect">
                                  <p:stCondLst>
                                    <p:cond delay="0"/>
                                  </p:stCondLst>
                                  <p:iterate type="lt">
                                    <p:tmPct val="0"/>
                                  </p:iterate>
                                  <p:childTnLst>
                                    <p:animMotion origin="layout" path="M 0 0  L 0.25 0  E" pathEditMode="relative" ptsTypes="">
                                      <p:cBhvr>
                                        <p:cTn id="54" dur="1000" spd="-100000" fill="hold"/>
                                        <p:tgtEl>
                                          <p:spTgt spid="4">
                                            <p:graphicEl>
                                              <a:dgm id="{F54CC983-2FE2-4D0A-B507-72F8DDB1CE8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4" grpId="1"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0" y="9525"/>
            <a:ext cx="9144000" cy="1143000"/>
          </a:xfrm>
        </p:spPr>
        <p:txBody>
          <a:bodyPr/>
          <a:lstStyle/>
          <a:p>
            <a:pPr eaLnBrk="1" hangingPunct="1"/>
            <a:r>
              <a:rPr lang="en-US" dirty="0" smtClean="0">
                <a:solidFill>
                  <a:schemeClr val="tx2"/>
                </a:solidFill>
                <a:cs typeface="Times New Roman" pitchFamily="18" charset="0"/>
              </a:rPr>
              <a:t>Henry, Age 62</a:t>
            </a:r>
          </a:p>
        </p:txBody>
      </p:sp>
      <p:sp>
        <p:nvSpPr>
          <p:cNvPr id="19459" name="Content Placeholder 5"/>
          <p:cNvSpPr>
            <a:spLocks noGrp="1"/>
          </p:cNvSpPr>
          <p:nvPr>
            <p:ph idx="1"/>
          </p:nvPr>
        </p:nvSpPr>
        <p:spPr>
          <a:xfrm>
            <a:off x="4038600" y="1889700"/>
            <a:ext cx="4919329" cy="4114800"/>
          </a:xfrm>
        </p:spPr>
        <p:txBody>
          <a:bodyPr>
            <a:normAutofit fontScale="85000" lnSpcReduction="20000"/>
          </a:bodyPr>
          <a:lstStyle/>
          <a:p>
            <a:pPr eaLnBrk="1" hangingPunct="1">
              <a:buClr>
                <a:schemeClr val="tx2"/>
              </a:buClr>
              <a:buFont typeface="Wingdings" pitchFamily="2" charset="2"/>
              <a:buChar char="§"/>
            </a:pPr>
            <a:r>
              <a:rPr lang="en-US" sz="2800" dirty="0" smtClean="0">
                <a:solidFill>
                  <a:schemeClr val="tx2"/>
                </a:solidFill>
              </a:rPr>
              <a:t>Domestic Partner</a:t>
            </a:r>
            <a:br>
              <a:rPr lang="en-US" sz="2800" dirty="0" smtClean="0">
                <a:solidFill>
                  <a:schemeClr val="tx2"/>
                </a:solidFill>
              </a:rPr>
            </a:br>
            <a:endParaRPr lang="en-US" sz="2800" dirty="0" smtClean="0">
              <a:solidFill>
                <a:schemeClr val="tx2"/>
              </a:solidFill>
            </a:endParaRPr>
          </a:p>
          <a:p>
            <a:pPr eaLnBrk="1" hangingPunct="1">
              <a:buClr>
                <a:schemeClr val="tx2"/>
              </a:buClr>
              <a:buFont typeface="Wingdings" pitchFamily="2" charset="2"/>
              <a:buChar char="§"/>
            </a:pPr>
            <a:r>
              <a:rPr lang="en-US" sz="2800" dirty="0" smtClean="0">
                <a:solidFill>
                  <a:schemeClr val="tx2"/>
                </a:solidFill>
              </a:rPr>
              <a:t>No children</a:t>
            </a:r>
            <a:br>
              <a:rPr lang="en-US" sz="2800" dirty="0" smtClean="0">
                <a:solidFill>
                  <a:schemeClr val="tx2"/>
                </a:solidFill>
              </a:rPr>
            </a:br>
            <a:endParaRPr lang="en-US" sz="2800" dirty="0" smtClean="0">
              <a:solidFill>
                <a:schemeClr val="tx2"/>
              </a:solidFill>
            </a:endParaRPr>
          </a:p>
          <a:p>
            <a:pPr>
              <a:buClr>
                <a:schemeClr val="tx2"/>
              </a:buClr>
              <a:buFont typeface="Wingdings" pitchFamily="2" charset="2"/>
              <a:buChar char="§"/>
            </a:pPr>
            <a:r>
              <a:rPr lang="en-US" sz="2800" u="sng" dirty="0" smtClean="0">
                <a:solidFill>
                  <a:schemeClr val="tx2"/>
                </a:solidFill>
              </a:rPr>
              <a:t>Health Status:</a:t>
            </a:r>
            <a:r>
              <a:rPr lang="en-US" sz="2800" dirty="0" smtClean="0">
                <a:solidFill>
                  <a:schemeClr val="tx2"/>
                </a:solidFill>
              </a:rPr>
              <a:t> </a:t>
            </a:r>
            <a:br>
              <a:rPr lang="en-US" sz="2800" dirty="0" smtClean="0">
                <a:solidFill>
                  <a:schemeClr val="tx2"/>
                </a:solidFill>
              </a:rPr>
            </a:br>
            <a:r>
              <a:rPr lang="en-US" sz="2800" dirty="0" smtClean="0">
                <a:solidFill>
                  <a:schemeClr val="tx2"/>
                </a:solidFill>
              </a:rPr>
              <a:t>Good―Has monthly office visits with physician to manage diabetes and takes monthly medications</a:t>
            </a:r>
            <a:br>
              <a:rPr lang="en-US" sz="2800" dirty="0" smtClean="0">
                <a:solidFill>
                  <a:schemeClr val="tx2"/>
                </a:solidFill>
              </a:rPr>
            </a:br>
            <a:endParaRPr lang="en-US" sz="2800" dirty="0" smtClean="0">
              <a:solidFill>
                <a:schemeClr val="tx2"/>
              </a:solidFill>
            </a:endParaRPr>
          </a:p>
          <a:p>
            <a:pPr eaLnBrk="1" hangingPunct="1">
              <a:buClr>
                <a:schemeClr val="tx2"/>
              </a:buClr>
              <a:buFont typeface="Wingdings" pitchFamily="2" charset="2"/>
              <a:buChar char="§"/>
            </a:pPr>
            <a:r>
              <a:rPr lang="en-US" sz="2800" u="sng" dirty="0" smtClean="0">
                <a:solidFill>
                  <a:schemeClr val="tx2"/>
                </a:solidFill>
              </a:rPr>
              <a:t>Health Goal:</a:t>
            </a:r>
            <a:r>
              <a:rPr lang="en-US" sz="2800" dirty="0" smtClean="0">
                <a:solidFill>
                  <a:schemeClr val="tx2"/>
                </a:solidFill>
              </a:rPr>
              <a:t> </a:t>
            </a:r>
            <a:br>
              <a:rPr lang="en-US" sz="2800" dirty="0" smtClean="0">
                <a:solidFill>
                  <a:schemeClr val="tx2"/>
                </a:solidFill>
              </a:rPr>
            </a:br>
            <a:r>
              <a:rPr lang="en-US" sz="2800" dirty="0" smtClean="0">
                <a:solidFill>
                  <a:schemeClr val="tx2"/>
                </a:solidFill>
              </a:rPr>
              <a:t>Have the lowest out of pocket cost when receiving care; continue to manage his condition</a:t>
            </a:r>
          </a:p>
        </p:txBody>
      </p:sp>
      <p:sp>
        <p:nvSpPr>
          <p:cNvPr id="7" name="TextBox 6"/>
          <p:cNvSpPr txBox="1"/>
          <p:nvPr/>
        </p:nvSpPr>
        <p:spPr>
          <a:xfrm>
            <a:off x="4038600" y="1295400"/>
            <a:ext cx="2590800" cy="584775"/>
          </a:xfrm>
          <a:prstGeom prst="rect">
            <a:avLst/>
          </a:prstGeom>
          <a:noFill/>
        </p:spPr>
        <p:txBody>
          <a:bodyPr wrap="square" rtlCol="0">
            <a:spAutoFit/>
          </a:bodyPr>
          <a:lstStyle/>
          <a:p>
            <a:pPr>
              <a:buClr>
                <a:srgbClr val="C00000"/>
              </a:buClr>
            </a:pPr>
            <a:r>
              <a:rPr lang="en-US" sz="3200" b="1" dirty="0" smtClean="0">
                <a:solidFill>
                  <a:schemeClr val="tx2"/>
                </a:solidFill>
              </a:rPr>
              <a:t>Staff Member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066800"/>
            <a:ext cx="3124200" cy="4689231"/>
          </a:xfrm>
          <a:prstGeom prst="rect">
            <a:avLst/>
          </a:prstGeom>
        </p:spPr>
      </p:pic>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18</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3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9459">
                                            <p:txEl>
                                              <p:pRg st="0" end="0"/>
                                            </p:txEl>
                                          </p:spTgt>
                                        </p:tgtEl>
                                        <p:attrNameLst>
                                          <p:attrName>style.visibility</p:attrName>
                                        </p:attrNameLst>
                                      </p:cBhvr>
                                      <p:to>
                                        <p:strVal val="visible"/>
                                      </p:to>
                                    </p:set>
                                    <p:animEffect transition="in" filter="fade">
                                      <p:cBhvr>
                                        <p:cTn id="11" dur="500"/>
                                        <p:tgtEl>
                                          <p:spTgt spid="19459">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500"/>
                                        <p:tgtEl>
                                          <p:spTgt spid="19459">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19459">
                                            <p:txEl>
                                              <p:pRg st="2" end="2"/>
                                            </p:txEl>
                                          </p:spTgt>
                                        </p:tgtEl>
                                        <p:attrNameLst>
                                          <p:attrName>style.visibility</p:attrName>
                                        </p:attrNameLst>
                                      </p:cBhvr>
                                      <p:to>
                                        <p:strVal val="visible"/>
                                      </p:to>
                                    </p:set>
                                    <p:animEffect transition="in" filter="fade">
                                      <p:cBhvr>
                                        <p:cTn id="19" dur="500"/>
                                        <p:tgtEl>
                                          <p:spTgt spid="19459">
                                            <p:txEl>
                                              <p:pRg st="2" end="2"/>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19459">
                                            <p:txEl>
                                              <p:pRg st="3" end="3"/>
                                            </p:txEl>
                                          </p:spTgt>
                                        </p:tgtEl>
                                        <p:attrNameLst>
                                          <p:attrName>style.visibility</p:attrName>
                                        </p:attrNameLst>
                                      </p:cBhvr>
                                      <p:to>
                                        <p:strVal val="visible"/>
                                      </p:to>
                                    </p:set>
                                    <p:animEffect transition="in" filter="fade">
                                      <p:cBhvr>
                                        <p:cTn id="23"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8802691"/>
              </p:ext>
            </p:extLst>
          </p:nvPr>
        </p:nvGraphicFramePr>
        <p:xfrm>
          <a:off x="838200" y="1066800"/>
          <a:ext cx="8001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5656" y="228600"/>
            <a:ext cx="7162800" cy="707886"/>
          </a:xfrm>
          <a:prstGeom prst="rect">
            <a:avLst/>
          </a:prstGeom>
          <a:solidFill>
            <a:schemeClr val="tx2"/>
          </a:solidFill>
        </p:spPr>
        <p:txBody>
          <a:bodyPr wrap="square" rtlCol="0">
            <a:spAutoFit/>
          </a:bodyPr>
          <a:lstStyle/>
          <a:p>
            <a:pPr algn="ctr"/>
            <a:r>
              <a:rPr lang="en-US" sz="4000" dirty="0" smtClean="0">
                <a:solidFill>
                  <a:schemeClr val="bg1"/>
                </a:solidFill>
                <a:latin typeface="+mj-lt"/>
              </a:rPr>
              <a:t>Recommendations for Henry</a:t>
            </a:r>
            <a:endParaRPr lang="en-US" sz="4000" dirty="0">
              <a:solidFill>
                <a:schemeClr val="bg1"/>
              </a:solidFill>
              <a:latin typeface="+mj-lt"/>
            </a:endParaRPr>
          </a:p>
        </p:txBody>
      </p:sp>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19</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2749778547"/>
      </p:ext>
    </p:extLst>
  </p:cSld>
  <p:clrMapOvr>
    <a:masterClrMapping/>
  </p:clrMapOvr>
  <p:transition spd="slow" advTm="6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graphicEl>
                                              <a:dgm id="{9E87D3F1-4C62-44C2-839D-F5FF792F807F}"/>
                                            </p:graphicEl>
                                          </p:spTgt>
                                        </p:tgtEl>
                                        <p:attrNameLst>
                                          <p:attrName>style.visibility</p:attrName>
                                        </p:attrNameLst>
                                      </p:cBhvr>
                                      <p:to>
                                        <p:strVal val="visible"/>
                                      </p:to>
                                    </p:set>
                                    <p:anim calcmode="lin" valueType="num">
                                      <p:cBhvr>
                                        <p:cTn id="7" dur="1000" fill="hold"/>
                                        <p:tgtEl>
                                          <p:spTgt spid="4">
                                            <p:graphicEl>
                                              <a:dgm id="{9E87D3F1-4C62-44C2-839D-F5FF792F807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9E87D3F1-4C62-44C2-839D-F5FF792F807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9E87D3F1-4C62-44C2-839D-F5FF792F807F}"/>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9E87D3F1-4C62-44C2-839D-F5FF792F807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193D7722-BC70-46AA-A506-3DB4A98F9308}"/>
                                            </p:graphicEl>
                                          </p:spTgt>
                                        </p:tgtEl>
                                        <p:attrNameLst>
                                          <p:attrName>style.visibility</p:attrName>
                                        </p:attrNameLst>
                                      </p:cBhvr>
                                      <p:to>
                                        <p:strVal val="visible"/>
                                      </p:to>
                                    </p:set>
                                    <p:animEffect transition="in" filter="fade">
                                      <p:cBhvr>
                                        <p:cTn id="13" dur="1000"/>
                                        <p:tgtEl>
                                          <p:spTgt spid="4">
                                            <p:graphicEl>
                                              <a:dgm id="{193D7722-BC70-46AA-A506-3DB4A98F9308}"/>
                                            </p:graphicEl>
                                          </p:spTgt>
                                        </p:tgtEl>
                                      </p:cBhvr>
                                    </p:animEffect>
                                  </p:childTnLst>
                                </p:cTn>
                              </p:par>
                              <p:par>
                                <p:cTn id="14" presetID="63" presetClass="path" presetSubtype="0" accel="50000" decel="50000" fill="hold" grpId="1" nodeType="withEffect">
                                  <p:stCondLst>
                                    <p:cond delay="0"/>
                                  </p:stCondLst>
                                  <p:childTnLst>
                                    <p:animMotion origin="layout" path="M 0 0  L 0.25 0  E" pathEditMode="relative" ptsTypes="">
                                      <p:cBhvr>
                                        <p:cTn id="15" dur="1000" spd="-100000" fill="hold"/>
                                        <p:tgtEl>
                                          <p:spTgt spid="4">
                                            <p:graphicEl>
                                              <a:dgm id="{193D7722-BC70-46AA-A506-3DB4A98F9308}"/>
                                            </p:graphicEl>
                                          </p:spTgt>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4">
                                            <p:graphicEl>
                                              <a:dgm id="{A60E8B29-3A41-41E6-92ED-087DF974D6A6}"/>
                                            </p:graphicEl>
                                          </p:spTgt>
                                        </p:tgtEl>
                                        <p:attrNameLst>
                                          <p:attrName>style.visibility</p:attrName>
                                        </p:attrNameLst>
                                      </p:cBhvr>
                                      <p:to>
                                        <p:strVal val="visible"/>
                                      </p:to>
                                    </p:set>
                                    <p:anim calcmode="lin" valueType="num">
                                      <p:cBhvr>
                                        <p:cTn id="20" dur="1000" fill="hold"/>
                                        <p:tgtEl>
                                          <p:spTgt spid="4">
                                            <p:graphicEl>
                                              <a:dgm id="{A60E8B29-3A41-41E6-92ED-087DF974D6A6}"/>
                                            </p:graphicEl>
                                          </p:spTgt>
                                        </p:tgtEl>
                                        <p:attrNameLst>
                                          <p:attrName>ppt_w</p:attrName>
                                        </p:attrNameLst>
                                      </p:cBhvr>
                                      <p:tavLst>
                                        <p:tav tm="0">
                                          <p:val>
                                            <p:fltVal val="0"/>
                                          </p:val>
                                        </p:tav>
                                        <p:tav tm="100000">
                                          <p:val>
                                            <p:strVal val="#ppt_w"/>
                                          </p:val>
                                        </p:tav>
                                      </p:tavLst>
                                    </p:anim>
                                    <p:anim calcmode="lin" valueType="num">
                                      <p:cBhvr>
                                        <p:cTn id="21" dur="1000" fill="hold"/>
                                        <p:tgtEl>
                                          <p:spTgt spid="4">
                                            <p:graphicEl>
                                              <a:dgm id="{A60E8B29-3A41-41E6-92ED-087DF974D6A6}"/>
                                            </p:graphicEl>
                                          </p:spTgt>
                                        </p:tgtEl>
                                        <p:attrNameLst>
                                          <p:attrName>ppt_h</p:attrName>
                                        </p:attrNameLst>
                                      </p:cBhvr>
                                      <p:tavLst>
                                        <p:tav tm="0">
                                          <p:val>
                                            <p:fltVal val="0"/>
                                          </p:val>
                                        </p:tav>
                                        <p:tav tm="100000">
                                          <p:val>
                                            <p:strVal val="#ppt_h"/>
                                          </p:val>
                                        </p:tav>
                                      </p:tavLst>
                                    </p:anim>
                                    <p:anim calcmode="lin" valueType="num">
                                      <p:cBhvr>
                                        <p:cTn id="22" dur="1000" fill="hold"/>
                                        <p:tgtEl>
                                          <p:spTgt spid="4">
                                            <p:graphicEl>
                                              <a:dgm id="{A60E8B29-3A41-41E6-92ED-087DF974D6A6}"/>
                                            </p:graphicEl>
                                          </p:spTgt>
                                        </p:tgtEl>
                                        <p:attrNameLst>
                                          <p:attrName>style.rotation</p:attrName>
                                        </p:attrNameLst>
                                      </p:cBhvr>
                                      <p:tavLst>
                                        <p:tav tm="0">
                                          <p:val>
                                            <p:fltVal val="90"/>
                                          </p:val>
                                        </p:tav>
                                        <p:tav tm="100000">
                                          <p:val>
                                            <p:fltVal val="0"/>
                                          </p:val>
                                        </p:tav>
                                      </p:tavLst>
                                    </p:anim>
                                    <p:animEffect transition="in" filter="fade">
                                      <p:cBhvr>
                                        <p:cTn id="23" dur="1000"/>
                                        <p:tgtEl>
                                          <p:spTgt spid="4">
                                            <p:graphicEl>
                                              <a:dgm id="{A60E8B29-3A41-41E6-92ED-087DF974D6A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12A3826-2E3C-4C07-A727-88547A37A6F8}"/>
                                            </p:graphicEl>
                                          </p:spTgt>
                                        </p:tgtEl>
                                        <p:attrNameLst>
                                          <p:attrName>style.visibility</p:attrName>
                                        </p:attrNameLst>
                                      </p:cBhvr>
                                      <p:to>
                                        <p:strVal val="visible"/>
                                      </p:to>
                                    </p:set>
                                    <p:animEffect transition="in" filter="fade">
                                      <p:cBhvr>
                                        <p:cTn id="26" dur="1000"/>
                                        <p:tgtEl>
                                          <p:spTgt spid="4">
                                            <p:graphicEl>
                                              <a:dgm id="{D12A3826-2E3C-4C07-A727-88547A37A6F8}"/>
                                            </p:graphicEl>
                                          </p:spTgt>
                                        </p:tgtEl>
                                      </p:cBhvr>
                                    </p:animEffect>
                                  </p:childTnLst>
                                </p:cTn>
                              </p:par>
                              <p:par>
                                <p:cTn id="27" presetID="63" presetClass="path" presetSubtype="0" accel="50000" decel="50000" fill="hold" grpId="1" nodeType="withEffect">
                                  <p:stCondLst>
                                    <p:cond delay="0"/>
                                  </p:stCondLst>
                                  <p:childTnLst>
                                    <p:animMotion origin="layout" path="M 0 0  L 0.25 0  E" pathEditMode="relative" ptsTypes="">
                                      <p:cBhvr>
                                        <p:cTn id="28" dur="1000" spd="-100000" fill="hold"/>
                                        <p:tgtEl>
                                          <p:spTgt spid="4">
                                            <p:graphicEl>
                                              <a:dgm id="{D12A3826-2E3C-4C07-A727-88547A37A6F8}"/>
                                            </p:graphicEl>
                                          </p:spTgt>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4">
                                            <p:graphicEl>
                                              <a:dgm id="{3364F820-B13F-496A-8388-7D4ADED4386F}"/>
                                            </p:graphicEl>
                                          </p:spTgt>
                                        </p:tgtEl>
                                        <p:attrNameLst>
                                          <p:attrName>style.visibility</p:attrName>
                                        </p:attrNameLst>
                                      </p:cBhvr>
                                      <p:to>
                                        <p:strVal val="visible"/>
                                      </p:to>
                                    </p:set>
                                    <p:anim calcmode="lin" valueType="num">
                                      <p:cBhvr>
                                        <p:cTn id="33" dur="1000" fill="hold"/>
                                        <p:tgtEl>
                                          <p:spTgt spid="4">
                                            <p:graphicEl>
                                              <a:dgm id="{3364F820-B13F-496A-8388-7D4ADED4386F}"/>
                                            </p:graphicEl>
                                          </p:spTgt>
                                        </p:tgtEl>
                                        <p:attrNameLst>
                                          <p:attrName>ppt_w</p:attrName>
                                        </p:attrNameLst>
                                      </p:cBhvr>
                                      <p:tavLst>
                                        <p:tav tm="0">
                                          <p:val>
                                            <p:fltVal val="0"/>
                                          </p:val>
                                        </p:tav>
                                        <p:tav tm="100000">
                                          <p:val>
                                            <p:strVal val="#ppt_w"/>
                                          </p:val>
                                        </p:tav>
                                      </p:tavLst>
                                    </p:anim>
                                    <p:anim calcmode="lin" valueType="num">
                                      <p:cBhvr>
                                        <p:cTn id="34" dur="1000" fill="hold"/>
                                        <p:tgtEl>
                                          <p:spTgt spid="4">
                                            <p:graphicEl>
                                              <a:dgm id="{3364F820-B13F-496A-8388-7D4ADED4386F}"/>
                                            </p:graphicEl>
                                          </p:spTgt>
                                        </p:tgtEl>
                                        <p:attrNameLst>
                                          <p:attrName>ppt_h</p:attrName>
                                        </p:attrNameLst>
                                      </p:cBhvr>
                                      <p:tavLst>
                                        <p:tav tm="0">
                                          <p:val>
                                            <p:fltVal val="0"/>
                                          </p:val>
                                        </p:tav>
                                        <p:tav tm="100000">
                                          <p:val>
                                            <p:strVal val="#ppt_h"/>
                                          </p:val>
                                        </p:tav>
                                      </p:tavLst>
                                    </p:anim>
                                    <p:anim calcmode="lin" valueType="num">
                                      <p:cBhvr>
                                        <p:cTn id="35" dur="1000" fill="hold"/>
                                        <p:tgtEl>
                                          <p:spTgt spid="4">
                                            <p:graphicEl>
                                              <a:dgm id="{3364F820-B13F-496A-8388-7D4ADED4386F}"/>
                                            </p:graphicEl>
                                          </p:spTgt>
                                        </p:tgtEl>
                                        <p:attrNameLst>
                                          <p:attrName>style.rotation</p:attrName>
                                        </p:attrNameLst>
                                      </p:cBhvr>
                                      <p:tavLst>
                                        <p:tav tm="0">
                                          <p:val>
                                            <p:fltVal val="90"/>
                                          </p:val>
                                        </p:tav>
                                        <p:tav tm="100000">
                                          <p:val>
                                            <p:fltVal val="0"/>
                                          </p:val>
                                        </p:tav>
                                      </p:tavLst>
                                    </p:anim>
                                    <p:animEffect transition="in" filter="fade">
                                      <p:cBhvr>
                                        <p:cTn id="36" dur="1000"/>
                                        <p:tgtEl>
                                          <p:spTgt spid="4">
                                            <p:graphicEl>
                                              <a:dgm id="{3364F820-B13F-496A-8388-7D4ADED4386F}"/>
                                            </p:graphicEl>
                                          </p:spTgt>
                                        </p:tgtEl>
                                      </p:cBhvr>
                                    </p:animEffect>
                                  </p:childTnLst>
                                </p:cTn>
                              </p:par>
                              <p:par>
                                <p:cTn id="37" presetID="10" presetClass="entr" presetSubtype="0" fill="hold" grpId="0" nodeType="withEffect">
                                  <p:stCondLst>
                                    <p:cond delay="0"/>
                                  </p:stCondLst>
                                  <p:iterate type="lt">
                                    <p:tmPct val="0"/>
                                  </p:iterate>
                                  <p:childTnLst>
                                    <p:set>
                                      <p:cBhvr>
                                        <p:cTn id="38" dur="1" fill="hold">
                                          <p:stCondLst>
                                            <p:cond delay="0"/>
                                          </p:stCondLst>
                                        </p:cTn>
                                        <p:tgtEl>
                                          <p:spTgt spid="4">
                                            <p:graphicEl>
                                              <a:dgm id="{B8C87BA3-2339-4CFC-B0F3-582D7C37476C}"/>
                                            </p:graphicEl>
                                          </p:spTgt>
                                        </p:tgtEl>
                                        <p:attrNameLst>
                                          <p:attrName>style.visibility</p:attrName>
                                        </p:attrNameLst>
                                      </p:cBhvr>
                                      <p:to>
                                        <p:strVal val="visible"/>
                                      </p:to>
                                    </p:set>
                                    <p:animEffect transition="in" filter="fade">
                                      <p:cBhvr>
                                        <p:cTn id="39" dur="1000"/>
                                        <p:tgtEl>
                                          <p:spTgt spid="4">
                                            <p:graphicEl>
                                              <a:dgm id="{B8C87BA3-2339-4CFC-B0F3-582D7C37476C}"/>
                                            </p:graphicEl>
                                          </p:spTgt>
                                        </p:tgtEl>
                                      </p:cBhvr>
                                    </p:animEffect>
                                  </p:childTnLst>
                                </p:cTn>
                              </p:par>
                              <p:par>
                                <p:cTn id="40" presetID="63" presetClass="path" presetSubtype="0" accel="50000" decel="50000" fill="hold" grpId="1" nodeType="withEffect">
                                  <p:stCondLst>
                                    <p:cond delay="0"/>
                                  </p:stCondLst>
                                  <p:iterate type="lt">
                                    <p:tmPct val="0"/>
                                  </p:iterate>
                                  <p:childTnLst>
                                    <p:animMotion origin="layout" path="M 0 0  L 0.25 0  E" pathEditMode="relative" ptsTypes="">
                                      <p:cBhvr>
                                        <p:cTn id="41" dur="1000" spd="-100000" fill="hold"/>
                                        <p:tgtEl>
                                          <p:spTgt spid="4">
                                            <p:graphicEl>
                                              <a:dgm id="{B8C87BA3-2339-4CFC-B0F3-582D7C37476C}"/>
                                            </p:graphicEl>
                                          </p:spTgt>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4">
                                            <p:graphicEl>
                                              <a:dgm id="{D91B0B47-F3B7-4737-BE5C-BB3F0115C9EB}"/>
                                            </p:graphicEl>
                                          </p:spTgt>
                                        </p:tgtEl>
                                        <p:attrNameLst>
                                          <p:attrName>style.visibility</p:attrName>
                                        </p:attrNameLst>
                                      </p:cBhvr>
                                      <p:to>
                                        <p:strVal val="visible"/>
                                      </p:to>
                                    </p:set>
                                    <p:anim calcmode="lin" valueType="num">
                                      <p:cBhvr>
                                        <p:cTn id="46" dur="1000" fill="hold"/>
                                        <p:tgtEl>
                                          <p:spTgt spid="4">
                                            <p:graphicEl>
                                              <a:dgm id="{D91B0B47-F3B7-4737-BE5C-BB3F0115C9EB}"/>
                                            </p:graphicEl>
                                          </p:spTgt>
                                        </p:tgtEl>
                                        <p:attrNameLst>
                                          <p:attrName>ppt_w</p:attrName>
                                        </p:attrNameLst>
                                      </p:cBhvr>
                                      <p:tavLst>
                                        <p:tav tm="0">
                                          <p:val>
                                            <p:fltVal val="0"/>
                                          </p:val>
                                        </p:tav>
                                        <p:tav tm="100000">
                                          <p:val>
                                            <p:strVal val="#ppt_w"/>
                                          </p:val>
                                        </p:tav>
                                      </p:tavLst>
                                    </p:anim>
                                    <p:anim calcmode="lin" valueType="num">
                                      <p:cBhvr>
                                        <p:cTn id="47" dur="1000" fill="hold"/>
                                        <p:tgtEl>
                                          <p:spTgt spid="4">
                                            <p:graphicEl>
                                              <a:dgm id="{D91B0B47-F3B7-4737-BE5C-BB3F0115C9EB}"/>
                                            </p:graphicEl>
                                          </p:spTgt>
                                        </p:tgtEl>
                                        <p:attrNameLst>
                                          <p:attrName>ppt_h</p:attrName>
                                        </p:attrNameLst>
                                      </p:cBhvr>
                                      <p:tavLst>
                                        <p:tav tm="0">
                                          <p:val>
                                            <p:fltVal val="0"/>
                                          </p:val>
                                        </p:tav>
                                        <p:tav tm="100000">
                                          <p:val>
                                            <p:strVal val="#ppt_h"/>
                                          </p:val>
                                        </p:tav>
                                      </p:tavLst>
                                    </p:anim>
                                    <p:anim calcmode="lin" valueType="num">
                                      <p:cBhvr>
                                        <p:cTn id="48" dur="1000" fill="hold"/>
                                        <p:tgtEl>
                                          <p:spTgt spid="4">
                                            <p:graphicEl>
                                              <a:dgm id="{D91B0B47-F3B7-4737-BE5C-BB3F0115C9EB}"/>
                                            </p:graphicEl>
                                          </p:spTgt>
                                        </p:tgtEl>
                                        <p:attrNameLst>
                                          <p:attrName>style.rotation</p:attrName>
                                        </p:attrNameLst>
                                      </p:cBhvr>
                                      <p:tavLst>
                                        <p:tav tm="0">
                                          <p:val>
                                            <p:fltVal val="90"/>
                                          </p:val>
                                        </p:tav>
                                        <p:tav tm="100000">
                                          <p:val>
                                            <p:fltVal val="0"/>
                                          </p:val>
                                        </p:tav>
                                      </p:tavLst>
                                    </p:anim>
                                    <p:animEffect transition="in" filter="fade">
                                      <p:cBhvr>
                                        <p:cTn id="49" dur="1000"/>
                                        <p:tgtEl>
                                          <p:spTgt spid="4">
                                            <p:graphicEl>
                                              <a:dgm id="{D91B0B47-F3B7-4737-BE5C-BB3F0115C9EB}"/>
                                            </p:graphicEl>
                                          </p:spTgt>
                                        </p:tgtEl>
                                      </p:cBhvr>
                                    </p:animEffect>
                                  </p:childTnLst>
                                </p:cTn>
                              </p:par>
                              <p:par>
                                <p:cTn id="50" presetID="10" presetClass="entr" presetSubtype="0" fill="hold" grpId="0" nodeType="withEffect">
                                  <p:stCondLst>
                                    <p:cond delay="0"/>
                                  </p:stCondLst>
                                  <p:iterate type="lt">
                                    <p:tmPct val="0"/>
                                  </p:iterate>
                                  <p:childTnLst>
                                    <p:set>
                                      <p:cBhvr>
                                        <p:cTn id="51" dur="1" fill="hold">
                                          <p:stCondLst>
                                            <p:cond delay="0"/>
                                          </p:stCondLst>
                                        </p:cTn>
                                        <p:tgtEl>
                                          <p:spTgt spid="4">
                                            <p:graphicEl>
                                              <a:dgm id="{F54CC983-2FE2-4D0A-B507-72F8DDB1CE8B}"/>
                                            </p:graphicEl>
                                          </p:spTgt>
                                        </p:tgtEl>
                                        <p:attrNameLst>
                                          <p:attrName>style.visibility</p:attrName>
                                        </p:attrNameLst>
                                      </p:cBhvr>
                                      <p:to>
                                        <p:strVal val="visible"/>
                                      </p:to>
                                    </p:set>
                                    <p:animEffect transition="in" filter="fade">
                                      <p:cBhvr>
                                        <p:cTn id="52" dur="1000"/>
                                        <p:tgtEl>
                                          <p:spTgt spid="4">
                                            <p:graphicEl>
                                              <a:dgm id="{F54CC983-2FE2-4D0A-B507-72F8DDB1CE8B}"/>
                                            </p:graphicEl>
                                          </p:spTgt>
                                        </p:tgtEl>
                                      </p:cBhvr>
                                    </p:animEffect>
                                  </p:childTnLst>
                                </p:cTn>
                              </p:par>
                              <p:par>
                                <p:cTn id="53" presetID="63" presetClass="path" presetSubtype="0" accel="50000" decel="50000" fill="hold" grpId="1" nodeType="withEffect">
                                  <p:stCondLst>
                                    <p:cond delay="0"/>
                                  </p:stCondLst>
                                  <p:iterate type="lt">
                                    <p:tmPct val="0"/>
                                  </p:iterate>
                                  <p:childTnLst>
                                    <p:animMotion origin="layout" path="M 0 0  L 0.25 0  E" pathEditMode="relative" ptsTypes="">
                                      <p:cBhvr>
                                        <p:cTn id="54" dur="1000" spd="-100000" fill="hold"/>
                                        <p:tgtEl>
                                          <p:spTgt spid="4">
                                            <p:graphicEl>
                                              <a:dgm id="{F54CC983-2FE2-4D0A-B507-72F8DDB1CE8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accent1">
              <a:lumMod val="20000"/>
              <a:lumOff val="80000"/>
            </a:schemeClr>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TextBox 4"/>
          <p:cNvSpPr txBox="1"/>
          <p:nvPr/>
        </p:nvSpPr>
        <p:spPr>
          <a:xfrm flipH="1">
            <a:off x="3138051" y="1279566"/>
            <a:ext cx="5320148" cy="461665"/>
          </a:xfrm>
          <a:prstGeom prst="rect">
            <a:avLst/>
          </a:prstGeom>
          <a:noFill/>
        </p:spPr>
        <p:txBody>
          <a:bodyPr wrap="square" rtlCol="0">
            <a:spAutoFit/>
          </a:bodyPr>
          <a:lstStyle/>
          <a:p>
            <a:pPr>
              <a:buClr>
                <a:schemeClr val="tx2"/>
              </a:buClr>
            </a:pPr>
            <a:r>
              <a:rPr lang="en-US" sz="2400" dirty="0">
                <a:solidFill>
                  <a:schemeClr val="tx2"/>
                </a:solidFill>
                <a:latin typeface="+mj-lt"/>
              </a:rPr>
              <a:t>Evaluate Your Personal Benefits Needs</a:t>
            </a:r>
          </a:p>
        </p:txBody>
      </p:sp>
      <p:sp>
        <p:nvSpPr>
          <p:cNvPr id="6" name="TextBox 5"/>
          <p:cNvSpPr txBox="1"/>
          <p:nvPr/>
        </p:nvSpPr>
        <p:spPr>
          <a:xfrm flipH="1">
            <a:off x="3627910" y="2557483"/>
            <a:ext cx="4677889" cy="461665"/>
          </a:xfrm>
          <a:prstGeom prst="rect">
            <a:avLst/>
          </a:prstGeom>
          <a:noFill/>
        </p:spPr>
        <p:txBody>
          <a:bodyPr wrap="square" rtlCol="0">
            <a:spAutoFit/>
          </a:bodyPr>
          <a:lstStyle/>
          <a:p>
            <a:r>
              <a:rPr lang="en-US" sz="2400" dirty="0">
                <a:solidFill>
                  <a:schemeClr val="tx2"/>
                </a:solidFill>
                <a:latin typeface="+mj-lt"/>
              </a:rPr>
              <a:t>Review</a:t>
            </a:r>
            <a:r>
              <a:rPr lang="en-US" sz="2400" dirty="0">
                <a:solidFill>
                  <a:schemeClr val="tx1">
                    <a:lumMod val="50000"/>
                    <a:lumOff val="50000"/>
                  </a:schemeClr>
                </a:solidFill>
                <a:latin typeface="+mj-lt"/>
              </a:rPr>
              <a:t> </a:t>
            </a:r>
            <a:r>
              <a:rPr lang="en-US" sz="2400" dirty="0">
                <a:solidFill>
                  <a:schemeClr val="tx2"/>
                </a:solidFill>
                <a:latin typeface="+mj-lt"/>
              </a:rPr>
              <a:t>SMU Medical Plan Options</a:t>
            </a:r>
            <a:endParaRPr lang="en-US" sz="2200" dirty="0">
              <a:solidFill>
                <a:schemeClr val="tx2"/>
              </a:solidFill>
              <a:latin typeface="+mj-lt"/>
            </a:endParaRPr>
          </a:p>
        </p:txBody>
      </p:sp>
      <p:sp>
        <p:nvSpPr>
          <p:cNvPr id="7" name="TextBox 6"/>
          <p:cNvSpPr txBox="1"/>
          <p:nvPr/>
        </p:nvSpPr>
        <p:spPr>
          <a:xfrm flipH="1">
            <a:off x="3627912" y="3835400"/>
            <a:ext cx="3840481" cy="461665"/>
          </a:xfrm>
          <a:prstGeom prst="rect">
            <a:avLst/>
          </a:prstGeom>
          <a:noFill/>
        </p:spPr>
        <p:txBody>
          <a:bodyPr wrap="square" rtlCol="0">
            <a:spAutoFit/>
          </a:bodyPr>
          <a:lstStyle/>
          <a:p>
            <a:pPr>
              <a:buClr>
                <a:schemeClr val="tx2"/>
              </a:buClr>
            </a:pPr>
            <a:r>
              <a:rPr lang="en-US" sz="2400" dirty="0">
                <a:solidFill>
                  <a:schemeClr val="tx2"/>
                </a:solidFill>
                <a:latin typeface="+mj-lt"/>
              </a:rPr>
              <a:t>Which </a:t>
            </a:r>
            <a:r>
              <a:rPr lang="en-US" sz="2400" dirty="0" smtClean="0">
                <a:solidFill>
                  <a:schemeClr val="tx2"/>
                </a:solidFill>
                <a:latin typeface="+mj-lt"/>
              </a:rPr>
              <a:t>Plan Benefits </a:t>
            </a:r>
            <a:r>
              <a:rPr lang="en-US" sz="2400" dirty="0">
                <a:solidFill>
                  <a:schemeClr val="tx2"/>
                </a:solidFill>
                <a:latin typeface="+mj-lt"/>
              </a:rPr>
              <a:t>U?</a:t>
            </a:r>
          </a:p>
        </p:txBody>
      </p:sp>
      <p:sp>
        <p:nvSpPr>
          <p:cNvPr id="8" name="TextBox 7"/>
          <p:cNvSpPr txBox="1"/>
          <p:nvPr/>
        </p:nvSpPr>
        <p:spPr>
          <a:xfrm flipH="1">
            <a:off x="3193471" y="5113317"/>
            <a:ext cx="4959928" cy="461665"/>
          </a:xfrm>
          <a:prstGeom prst="rect">
            <a:avLst/>
          </a:prstGeom>
          <a:noFill/>
        </p:spPr>
        <p:txBody>
          <a:bodyPr wrap="square" rtlCol="0">
            <a:spAutoFit/>
          </a:bodyPr>
          <a:lstStyle/>
          <a:p>
            <a:r>
              <a:rPr lang="en-US" sz="2400" dirty="0" smtClean="0">
                <a:solidFill>
                  <a:schemeClr val="tx2"/>
                </a:solidFill>
                <a:latin typeface="+mj-lt"/>
              </a:rPr>
              <a:t>Make Your Benefits </a:t>
            </a:r>
            <a:r>
              <a:rPr lang="en-US" sz="2400" dirty="0">
                <a:solidFill>
                  <a:schemeClr val="tx2"/>
                </a:solidFill>
                <a:latin typeface="+mj-lt"/>
              </a:rPr>
              <a:t>E</a:t>
            </a:r>
            <a:r>
              <a:rPr lang="en-US" sz="2400" dirty="0" smtClean="0">
                <a:solidFill>
                  <a:schemeClr val="tx2"/>
                </a:solidFill>
                <a:latin typeface="+mj-lt"/>
              </a:rPr>
              <a:t>lections Online</a:t>
            </a:r>
            <a:endParaRPr lang="en-US" sz="2400" dirty="0">
              <a:solidFill>
                <a:schemeClr val="tx2"/>
              </a:solidFill>
              <a:latin typeface="+mj-lt"/>
            </a:endParaRPr>
          </a:p>
        </p:txBody>
      </p:sp>
      <p:sp>
        <p:nvSpPr>
          <p:cNvPr id="9" name="Oval 8"/>
          <p:cNvSpPr/>
          <p:nvPr/>
        </p:nvSpPr>
        <p:spPr>
          <a:xfrm>
            <a:off x="2721676" y="1370363"/>
            <a:ext cx="311727" cy="311727"/>
          </a:xfrm>
          <a:prstGeom prst="ellipse">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3220192" y="2638879"/>
            <a:ext cx="311727" cy="311727"/>
          </a:xfrm>
          <a:prstGeom prst="ellipse">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3222174" y="3907395"/>
            <a:ext cx="311727" cy="311727"/>
          </a:xfrm>
          <a:prstGeom prst="ellipse">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2733551" y="5175910"/>
            <a:ext cx="311727" cy="311727"/>
          </a:xfrm>
          <a:prstGeom prst="ellipse">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Arc 12"/>
          <p:cNvSpPr/>
          <p:nvPr/>
        </p:nvSpPr>
        <p:spPr>
          <a:xfrm>
            <a:off x="-1644241" y="1891605"/>
            <a:ext cx="3048000" cy="3048000"/>
          </a:xfrm>
          <a:prstGeom prst="arc">
            <a:avLst>
              <a:gd name="adj1" fmla="val 16200000"/>
              <a:gd name="adj2" fmla="val 5359794"/>
            </a:avLst>
          </a:prstGeom>
          <a:solidFill>
            <a:schemeClr val="tx2"/>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4" name="Group 24"/>
          <p:cNvGrpSpPr/>
          <p:nvPr>
            <p:custDataLst>
              <p:tags r:id="rId2"/>
            </p:custDataLst>
          </p:nvPr>
        </p:nvGrpSpPr>
        <p:grpSpPr>
          <a:xfrm rot="5400000">
            <a:off x="-3129150" y="3314700"/>
            <a:ext cx="6246420" cy="228600"/>
            <a:chOff x="-3200400" y="3314700"/>
            <a:chExt cx="6246420" cy="228600"/>
          </a:xfrm>
        </p:grpSpPr>
        <p:sp>
          <p:nvSpPr>
            <p:cNvPr id="15" name="Rounded Rectangle 14"/>
            <p:cNvSpPr/>
            <p:nvPr/>
          </p:nvSpPr>
          <p:spPr>
            <a:xfrm rot="5400000">
              <a:off x="1331520" y="1828800"/>
              <a:ext cx="228600" cy="3200400"/>
            </a:xfrm>
            <a:prstGeom prst="roundRect">
              <a:avLst>
                <a:gd name="adj" fmla="val 35051"/>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TextBox 16"/>
          <p:cNvSpPr txBox="1"/>
          <p:nvPr/>
        </p:nvSpPr>
        <p:spPr>
          <a:xfrm>
            <a:off x="3220192" y="305790"/>
            <a:ext cx="4780808" cy="707886"/>
          </a:xfrm>
          <a:prstGeom prst="rect">
            <a:avLst/>
          </a:prstGeom>
          <a:noFill/>
        </p:spPr>
        <p:txBody>
          <a:bodyPr wrap="square" rtlCol="0">
            <a:spAutoFit/>
          </a:bodyPr>
          <a:lstStyle/>
          <a:p>
            <a:pPr algn="ctr"/>
            <a:r>
              <a:rPr lang="en-US" sz="4000" dirty="0" smtClean="0">
                <a:solidFill>
                  <a:schemeClr val="tx2"/>
                </a:solidFill>
                <a:latin typeface="+mj-lt"/>
              </a:rPr>
              <a:t>Seminar Agenda</a:t>
            </a:r>
            <a:endParaRPr lang="en-US" sz="4000" dirty="0">
              <a:solidFill>
                <a:schemeClr val="tx2"/>
              </a:solidFill>
              <a:latin typeface="+mj-lt"/>
            </a:endParaRPr>
          </a:p>
        </p:txBody>
      </p:sp>
      <p:sp>
        <p:nvSpPr>
          <p:cNvPr id="18"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2</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3398261529"/>
      </p:ext>
    </p:extLst>
  </p:cSld>
  <p:clrMapOvr>
    <a:masterClrMapping/>
  </p:clrMapOvr>
  <p:transition spd="slow" advTm="34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4"/>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9"/>
                                        </p:tgtEl>
                                        <p:attrNameLst>
                                          <p:attrName>fillcolor</p:attrName>
                                        </p:attrNameLst>
                                      </p:cBhvr>
                                      <p:to>
                                        <a:schemeClr val="accent2"/>
                                      </p:to>
                                    </p:animClr>
                                    <p:set>
                                      <p:cBhvr>
                                        <p:cTn id="10" dur="500" fill="hold"/>
                                        <p:tgtEl>
                                          <p:spTgt spid="9"/>
                                        </p:tgtEl>
                                        <p:attrNameLst>
                                          <p:attrName>fill.type</p:attrName>
                                        </p:attrNameLst>
                                      </p:cBhvr>
                                      <p:to>
                                        <p:strVal val="solid"/>
                                      </p:to>
                                    </p:set>
                                    <p:set>
                                      <p:cBhvr>
                                        <p:cTn id="11" dur="500" fill="hold"/>
                                        <p:tgtEl>
                                          <p:spTgt spid="9"/>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14"/>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0"/>
                                        </p:tgtEl>
                                        <p:attrNameLst>
                                          <p:attrName>fillcolor</p:attrName>
                                        </p:attrNameLst>
                                      </p:cBhvr>
                                      <p:to>
                                        <a:schemeClr val="accent2"/>
                                      </p:to>
                                    </p:animClr>
                                    <p:set>
                                      <p:cBhvr>
                                        <p:cTn id="22" dur="500" fill="hold"/>
                                        <p:tgtEl>
                                          <p:spTgt spid="10"/>
                                        </p:tgtEl>
                                        <p:attrNameLst>
                                          <p:attrName>fill.type</p:attrName>
                                        </p:attrNameLst>
                                      </p:cBhvr>
                                      <p:to>
                                        <p:strVal val="solid"/>
                                      </p:to>
                                    </p:set>
                                    <p:set>
                                      <p:cBhvr>
                                        <p:cTn id="23" dur="500" fill="hold"/>
                                        <p:tgtEl>
                                          <p:spTgt spid="10"/>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14"/>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1"/>
                                        </p:tgtEl>
                                        <p:attrNameLst>
                                          <p:attrName>fillcolor</p:attrName>
                                        </p:attrNameLst>
                                      </p:cBhvr>
                                      <p:to>
                                        <a:schemeClr val="accent2"/>
                                      </p:to>
                                    </p:animClr>
                                    <p:set>
                                      <p:cBhvr>
                                        <p:cTn id="34" dur="500" fill="hold"/>
                                        <p:tgtEl>
                                          <p:spTgt spid="11"/>
                                        </p:tgtEl>
                                        <p:attrNameLst>
                                          <p:attrName>fill.type</p:attrName>
                                        </p:attrNameLst>
                                      </p:cBhvr>
                                      <p:to>
                                        <p:strVal val="solid"/>
                                      </p:to>
                                    </p:set>
                                    <p:set>
                                      <p:cBhvr>
                                        <p:cTn id="35" dur="500" fill="hold"/>
                                        <p:tgtEl>
                                          <p:spTgt spid="11"/>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14"/>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2"/>
                                        </p:tgtEl>
                                        <p:attrNameLst>
                                          <p:attrName>fillcolor</p:attrName>
                                        </p:attrNameLst>
                                      </p:cBhvr>
                                      <p:to>
                                        <a:schemeClr val="accent2"/>
                                      </p:to>
                                    </p:animClr>
                                    <p:set>
                                      <p:cBhvr>
                                        <p:cTn id="46" dur="500" fill="hold"/>
                                        <p:tgtEl>
                                          <p:spTgt spid="12"/>
                                        </p:tgtEl>
                                        <p:attrNameLst>
                                          <p:attrName>fill.type</p:attrName>
                                        </p:attrNameLst>
                                      </p:cBhvr>
                                      <p:to>
                                        <p:strVal val="solid"/>
                                      </p:to>
                                    </p:set>
                                    <p:set>
                                      <p:cBhvr>
                                        <p:cTn id="47" dur="500" fill="hold"/>
                                        <p:tgtEl>
                                          <p:spTgt spid="12"/>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0" y="0"/>
            <a:ext cx="9144000" cy="1143000"/>
          </a:xfrm>
        </p:spPr>
        <p:txBody>
          <a:bodyPr/>
          <a:lstStyle/>
          <a:p>
            <a:pPr eaLnBrk="1" hangingPunct="1"/>
            <a:r>
              <a:rPr lang="en-US" dirty="0" smtClean="0">
                <a:solidFill>
                  <a:schemeClr val="tx2"/>
                </a:solidFill>
                <a:cs typeface="Times New Roman" pitchFamily="18" charset="0"/>
              </a:rPr>
              <a:t>Sondra, Age 45</a:t>
            </a:r>
          </a:p>
        </p:txBody>
      </p:sp>
      <p:sp>
        <p:nvSpPr>
          <p:cNvPr id="21507" name="Content Placeholder 5"/>
          <p:cNvSpPr>
            <a:spLocks noGrp="1"/>
          </p:cNvSpPr>
          <p:nvPr>
            <p:ph idx="1"/>
          </p:nvPr>
        </p:nvSpPr>
        <p:spPr>
          <a:xfrm>
            <a:off x="4015088" y="1904984"/>
            <a:ext cx="4938412" cy="3810000"/>
          </a:xfrm>
        </p:spPr>
        <p:txBody>
          <a:bodyPr>
            <a:normAutofit lnSpcReduction="10000"/>
          </a:bodyPr>
          <a:lstStyle/>
          <a:p>
            <a:pPr eaLnBrk="1" hangingPunct="1">
              <a:buClr>
                <a:schemeClr val="tx2"/>
              </a:buClr>
              <a:buFont typeface="Wingdings" pitchFamily="2" charset="2"/>
              <a:buChar char="§"/>
            </a:pPr>
            <a:r>
              <a:rPr lang="en-US" sz="2800" dirty="0" smtClean="0">
                <a:solidFill>
                  <a:schemeClr val="tx2"/>
                </a:solidFill>
              </a:rPr>
              <a:t>Single with no children</a:t>
            </a:r>
            <a:br>
              <a:rPr lang="en-US" sz="2800" dirty="0" smtClean="0">
                <a:solidFill>
                  <a:schemeClr val="tx2"/>
                </a:solidFill>
              </a:rPr>
            </a:br>
            <a:endParaRPr lang="en-US" sz="2800" dirty="0" smtClean="0">
              <a:solidFill>
                <a:schemeClr val="tx2"/>
              </a:solidFill>
            </a:endParaRPr>
          </a:p>
          <a:p>
            <a:pPr>
              <a:buClr>
                <a:schemeClr val="tx2"/>
              </a:buClr>
              <a:buFont typeface="Wingdings" pitchFamily="2" charset="2"/>
              <a:buChar char="§"/>
            </a:pPr>
            <a:r>
              <a:rPr lang="en-US" sz="2800" u="sng" dirty="0" smtClean="0">
                <a:solidFill>
                  <a:schemeClr val="tx2"/>
                </a:solidFill>
              </a:rPr>
              <a:t>Health Status</a:t>
            </a:r>
            <a:r>
              <a:rPr lang="en-US" sz="2800" dirty="0">
                <a:solidFill>
                  <a:schemeClr val="tx2"/>
                </a:solidFill>
              </a:rPr>
              <a:t>:</a:t>
            </a:r>
            <a:br>
              <a:rPr lang="en-US" sz="2800" dirty="0">
                <a:solidFill>
                  <a:schemeClr val="tx2"/>
                </a:solidFill>
              </a:rPr>
            </a:br>
            <a:r>
              <a:rPr lang="en-US" sz="2800" dirty="0" smtClean="0">
                <a:solidFill>
                  <a:schemeClr val="tx2"/>
                </a:solidFill>
              </a:rPr>
              <a:t>Serious―Major health event</a:t>
            </a:r>
            <a:br>
              <a:rPr lang="en-US" sz="2800" dirty="0" smtClean="0">
                <a:solidFill>
                  <a:schemeClr val="tx2"/>
                </a:solidFill>
              </a:rPr>
            </a:br>
            <a:endParaRPr lang="en-US" sz="2800" dirty="0" smtClean="0">
              <a:solidFill>
                <a:schemeClr val="tx2"/>
              </a:solidFill>
            </a:endParaRPr>
          </a:p>
          <a:p>
            <a:pPr eaLnBrk="1" hangingPunct="1">
              <a:buClr>
                <a:schemeClr val="tx2"/>
              </a:buClr>
              <a:buFont typeface="Wingdings" pitchFamily="2" charset="2"/>
              <a:buChar char="§"/>
            </a:pPr>
            <a:r>
              <a:rPr lang="en-US" sz="2800" u="sng" dirty="0" smtClean="0">
                <a:solidFill>
                  <a:schemeClr val="tx2"/>
                </a:solidFill>
              </a:rPr>
              <a:t>Health Goal</a:t>
            </a:r>
            <a:r>
              <a:rPr lang="en-US" sz="2800" dirty="0">
                <a:solidFill>
                  <a:schemeClr val="tx2"/>
                </a:solidFill>
              </a:rPr>
              <a:t>:</a:t>
            </a:r>
            <a:r>
              <a:rPr lang="en-US" sz="2800" dirty="0" smtClean="0">
                <a:solidFill>
                  <a:schemeClr val="tx2"/>
                </a:solidFill>
              </a:rPr>
              <a:t/>
            </a:r>
            <a:br>
              <a:rPr lang="en-US" sz="2800" dirty="0" smtClean="0">
                <a:solidFill>
                  <a:schemeClr val="tx2"/>
                </a:solidFill>
              </a:rPr>
            </a:br>
            <a:r>
              <a:rPr lang="en-US" sz="2800" dirty="0" smtClean="0">
                <a:solidFill>
                  <a:schemeClr val="tx2"/>
                </a:solidFill>
              </a:rPr>
              <a:t>Treat her Stage 2 breast cancer through chemotherapy and radiation</a:t>
            </a:r>
          </a:p>
        </p:txBody>
      </p:sp>
      <p:sp>
        <p:nvSpPr>
          <p:cNvPr id="7" name="TextBox 6"/>
          <p:cNvSpPr txBox="1"/>
          <p:nvPr/>
        </p:nvSpPr>
        <p:spPr>
          <a:xfrm>
            <a:off x="4053188" y="1143000"/>
            <a:ext cx="2971800" cy="584775"/>
          </a:xfrm>
          <a:prstGeom prst="rect">
            <a:avLst/>
          </a:prstGeom>
          <a:noFill/>
        </p:spPr>
        <p:txBody>
          <a:bodyPr wrap="square" rtlCol="0">
            <a:spAutoFit/>
          </a:bodyPr>
          <a:lstStyle/>
          <a:p>
            <a:pPr>
              <a:buClr>
                <a:srgbClr val="C00000"/>
              </a:buClr>
            </a:pPr>
            <a:r>
              <a:rPr lang="en-US" sz="3200" b="1" dirty="0" smtClean="0">
                <a:solidFill>
                  <a:schemeClr val="tx2"/>
                </a:solidFill>
              </a:rPr>
              <a:t>Staff Member</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982" y="1904984"/>
            <a:ext cx="372920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20</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3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fade">
                                      <p:cBhvr>
                                        <p:cTn id="11" dur="500"/>
                                        <p:tgtEl>
                                          <p:spTgt spid="21507">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1507">
                                            <p:txEl>
                                              <p:pRg st="1" end="1"/>
                                            </p:txEl>
                                          </p:spTgt>
                                        </p:tgtEl>
                                        <p:attrNameLst>
                                          <p:attrName>style.visibility</p:attrName>
                                        </p:attrNameLst>
                                      </p:cBhvr>
                                      <p:to>
                                        <p:strVal val="visible"/>
                                      </p:to>
                                    </p:set>
                                    <p:animEffect transition="in" filter="fade">
                                      <p:cBhvr>
                                        <p:cTn id="15" dur="500"/>
                                        <p:tgtEl>
                                          <p:spTgt spid="21507">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21507">
                                            <p:txEl>
                                              <p:pRg st="2" end="2"/>
                                            </p:txEl>
                                          </p:spTgt>
                                        </p:tgtEl>
                                        <p:attrNameLst>
                                          <p:attrName>style.visibility</p:attrName>
                                        </p:attrNameLst>
                                      </p:cBhvr>
                                      <p:to>
                                        <p:strVal val="visible"/>
                                      </p:to>
                                    </p:set>
                                    <p:animEffect transition="in" filter="fade">
                                      <p:cBhvr>
                                        <p:cTn id="19"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6144940"/>
              </p:ext>
            </p:extLst>
          </p:nvPr>
        </p:nvGraphicFramePr>
        <p:xfrm>
          <a:off x="838200" y="1066800"/>
          <a:ext cx="80010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215656" y="228600"/>
            <a:ext cx="7162800" cy="707886"/>
          </a:xfrm>
          <a:prstGeom prst="rect">
            <a:avLst/>
          </a:prstGeom>
          <a:solidFill>
            <a:schemeClr val="tx2"/>
          </a:solidFill>
        </p:spPr>
        <p:txBody>
          <a:bodyPr wrap="square" rtlCol="0">
            <a:spAutoFit/>
          </a:bodyPr>
          <a:lstStyle/>
          <a:p>
            <a:pPr algn="ctr"/>
            <a:r>
              <a:rPr lang="en-US" sz="4000" dirty="0" smtClean="0">
                <a:solidFill>
                  <a:schemeClr val="bg1"/>
                </a:solidFill>
                <a:latin typeface="+mj-lt"/>
              </a:rPr>
              <a:t>Recommendations for Sondra</a:t>
            </a:r>
            <a:endParaRPr lang="en-US" sz="4000" dirty="0">
              <a:solidFill>
                <a:schemeClr val="bg1"/>
              </a:solidFill>
              <a:latin typeface="+mj-lt"/>
            </a:endParaRPr>
          </a:p>
        </p:txBody>
      </p:sp>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21</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2749778547"/>
      </p:ext>
    </p:extLst>
  </p:cSld>
  <p:clrMapOvr>
    <a:masterClrMapping/>
  </p:clrMapOvr>
  <p:transition spd="slow" advTm="10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graphicEl>
                                              <a:dgm id="{9E87D3F1-4C62-44C2-839D-F5FF792F807F}"/>
                                            </p:graphicEl>
                                          </p:spTgt>
                                        </p:tgtEl>
                                        <p:attrNameLst>
                                          <p:attrName>style.visibility</p:attrName>
                                        </p:attrNameLst>
                                      </p:cBhvr>
                                      <p:to>
                                        <p:strVal val="visible"/>
                                      </p:to>
                                    </p:set>
                                    <p:anim calcmode="lin" valueType="num">
                                      <p:cBhvr>
                                        <p:cTn id="7" dur="1000" fill="hold"/>
                                        <p:tgtEl>
                                          <p:spTgt spid="4">
                                            <p:graphicEl>
                                              <a:dgm id="{9E87D3F1-4C62-44C2-839D-F5FF792F807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9E87D3F1-4C62-44C2-839D-F5FF792F807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9E87D3F1-4C62-44C2-839D-F5FF792F807F}"/>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9E87D3F1-4C62-44C2-839D-F5FF792F807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193D7722-BC70-46AA-A506-3DB4A98F9308}"/>
                                            </p:graphicEl>
                                          </p:spTgt>
                                        </p:tgtEl>
                                        <p:attrNameLst>
                                          <p:attrName>style.visibility</p:attrName>
                                        </p:attrNameLst>
                                      </p:cBhvr>
                                      <p:to>
                                        <p:strVal val="visible"/>
                                      </p:to>
                                    </p:set>
                                    <p:animEffect transition="in" filter="fade">
                                      <p:cBhvr>
                                        <p:cTn id="13" dur="1000"/>
                                        <p:tgtEl>
                                          <p:spTgt spid="4">
                                            <p:graphicEl>
                                              <a:dgm id="{193D7722-BC70-46AA-A506-3DB4A98F9308}"/>
                                            </p:graphicEl>
                                          </p:spTgt>
                                        </p:tgtEl>
                                      </p:cBhvr>
                                    </p:animEffect>
                                  </p:childTnLst>
                                </p:cTn>
                              </p:par>
                              <p:par>
                                <p:cTn id="14" presetID="63" presetClass="path" presetSubtype="0" accel="50000" decel="50000" fill="hold" grpId="1" nodeType="withEffect">
                                  <p:stCondLst>
                                    <p:cond delay="0"/>
                                  </p:stCondLst>
                                  <p:childTnLst>
                                    <p:animMotion origin="layout" path="M 0 0  L 0.25 0  E" pathEditMode="relative" ptsTypes="">
                                      <p:cBhvr>
                                        <p:cTn id="15" dur="1000" spd="-100000" fill="hold"/>
                                        <p:tgtEl>
                                          <p:spTgt spid="4">
                                            <p:graphicEl>
                                              <a:dgm id="{193D7722-BC70-46AA-A506-3DB4A98F9308}"/>
                                            </p:graphicEl>
                                          </p:spTgt>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4">
                                            <p:graphicEl>
                                              <a:dgm id="{A60E8B29-3A41-41E6-92ED-087DF974D6A6}"/>
                                            </p:graphicEl>
                                          </p:spTgt>
                                        </p:tgtEl>
                                        <p:attrNameLst>
                                          <p:attrName>style.visibility</p:attrName>
                                        </p:attrNameLst>
                                      </p:cBhvr>
                                      <p:to>
                                        <p:strVal val="visible"/>
                                      </p:to>
                                    </p:set>
                                    <p:anim calcmode="lin" valueType="num">
                                      <p:cBhvr>
                                        <p:cTn id="20" dur="1000" fill="hold"/>
                                        <p:tgtEl>
                                          <p:spTgt spid="4">
                                            <p:graphicEl>
                                              <a:dgm id="{A60E8B29-3A41-41E6-92ED-087DF974D6A6}"/>
                                            </p:graphicEl>
                                          </p:spTgt>
                                        </p:tgtEl>
                                        <p:attrNameLst>
                                          <p:attrName>ppt_w</p:attrName>
                                        </p:attrNameLst>
                                      </p:cBhvr>
                                      <p:tavLst>
                                        <p:tav tm="0">
                                          <p:val>
                                            <p:fltVal val="0"/>
                                          </p:val>
                                        </p:tav>
                                        <p:tav tm="100000">
                                          <p:val>
                                            <p:strVal val="#ppt_w"/>
                                          </p:val>
                                        </p:tav>
                                      </p:tavLst>
                                    </p:anim>
                                    <p:anim calcmode="lin" valueType="num">
                                      <p:cBhvr>
                                        <p:cTn id="21" dur="1000" fill="hold"/>
                                        <p:tgtEl>
                                          <p:spTgt spid="4">
                                            <p:graphicEl>
                                              <a:dgm id="{A60E8B29-3A41-41E6-92ED-087DF974D6A6}"/>
                                            </p:graphicEl>
                                          </p:spTgt>
                                        </p:tgtEl>
                                        <p:attrNameLst>
                                          <p:attrName>ppt_h</p:attrName>
                                        </p:attrNameLst>
                                      </p:cBhvr>
                                      <p:tavLst>
                                        <p:tav tm="0">
                                          <p:val>
                                            <p:fltVal val="0"/>
                                          </p:val>
                                        </p:tav>
                                        <p:tav tm="100000">
                                          <p:val>
                                            <p:strVal val="#ppt_h"/>
                                          </p:val>
                                        </p:tav>
                                      </p:tavLst>
                                    </p:anim>
                                    <p:anim calcmode="lin" valueType="num">
                                      <p:cBhvr>
                                        <p:cTn id="22" dur="1000" fill="hold"/>
                                        <p:tgtEl>
                                          <p:spTgt spid="4">
                                            <p:graphicEl>
                                              <a:dgm id="{A60E8B29-3A41-41E6-92ED-087DF974D6A6}"/>
                                            </p:graphicEl>
                                          </p:spTgt>
                                        </p:tgtEl>
                                        <p:attrNameLst>
                                          <p:attrName>style.rotation</p:attrName>
                                        </p:attrNameLst>
                                      </p:cBhvr>
                                      <p:tavLst>
                                        <p:tav tm="0">
                                          <p:val>
                                            <p:fltVal val="90"/>
                                          </p:val>
                                        </p:tav>
                                        <p:tav tm="100000">
                                          <p:val>
                                            <p:fltVal val="0"/>
                                          </p:val>
                                        </p:tav>
                                      </p:tavLst>
                                    </p:anim>
                                    <p:animEffect transition="in" filter="fade">
                                      <p:cBhvr>
                                        <p:cTn id="23" dur="1000"/>
                                        <p:tgtEl>
                                          <p:spTgt spid="4">
                                            <p:graphicEl>
                                              <a:dgm id="{A60E8B29-3A41-41E6-92ED-087DF974D6A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12A3826-2E3C-4C07-A727-88547A37A6F8}"/>
                                            </p:graphicEl>
                                          </p:spTgt>
                                        </p:tgtEl>
                                        <p:attrNameLst>
                                          <p:attrName>style.visibility</p:attrName>
                                        </p:attrNameLst>
                                      </p:cBhvr>
                                      <p:to>
                                        <p:strVal val="visible"/>
                                      </p:to>
                                    </p:set>
                                    <p:animEffect transition="in" filter="fade">
                                      <p:cBhvr>
                                        <p:cTn id="26" dur="1000"/>
                                        <p:tgtEl>
                                          <p:spTgt spid="4">
                                            <p:graphicEl>
                                              <a:dgm id="{D12A3826-2E3C-4C07-A727-88547A37A6F8}"/>
                                            </p:graphicEl>
                                          </p:spTgt>
                                        </p:tgtEl>
                                      </p:cBhvr>
                                    </p:animEffect>
                                  </p:childTnLst>
                                </p:cTn>
                              </p:par>
                              <p:par>
                                <p:cTn id="27" presetID="63" presetClass="path" presetSubtype="0" accel="50000" decel="50000" fill="hold" grpId="1" nodeType="withEffect">
                                  <p:stCondLst>
                                    <p:cond delay="0"/>
                                  </p:stCondLst>
                                  <p:childTnLst>
                                    <p:animMotion origin="layout" path="M 0 0  L 0.25 0  E" pathEditMode="relative" ptsTypes="">
                                      <p:cBhvr>
                                        <p:cTn id="28" dur="1000" spd="-100000" fill="hold"/>
                                        <p:tgtEl>
                                          <p:spTgt spid="4">
                                            <p:graphicEl>
                                              <a:dgm id="{D12A3826-2E3C-4C07-A727-88547A37A6F8}"/>
                                            </p:graphicEl>
                                          </p:spTgt>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4">
                                            <p:graphicEl>
                                              <a:dgm id="{3364F820-B13F-496A-8388-7D4ADED4386F}"/>
                                            </p:graphicEl>
                                          </p:spTgt>
                                        </p:tgtEl>
                                        <p:attrNameLst>
                                          <p:attrName>style.visibility</p:attrName>
                                        </p:attrNameLst>
                                      </p:cBhvr>
                                      <p:to>
                                        <p:strVal val="visible"/>
                                      </p:to>
                                    </p:set>
                                    <p:anim calcmode="lin" valueType="num">
                                      <p:cBhvr>
                                        <p:cTn id="33" dur="1000" fill="hold"/>
                                        <p:tgtEl>
                                          <p:spTgt spid="4">
                                            <p:graphicEl>
                                              <a:dgm id="{3364F820-B13F-496A-8388-7D4ADED4386F}"/>
                                            </p:graphicEl>
                                          </p:spTgt>
                                        </p:tgtEl>
                                        <p:attrNameLst>
                                          <p:attrName>ppt_w</p:attrName>
                                        </p:attrNameLst>
                                      </p:cBhvr>
                                      <p:tavLst>
                                        <p:tav tm="0">
                                          <p:val>
                                            <p:fltVal val="0"/>
                                          </p:val>
                                        </p:tav>
                                        <p:tav tm="100000">
                                          <p:val>
                                            <p:strVal val="#ppt_w"/>
                                          </p:val>
                                        </p:tav>
                                      </p:tavLst>
                                    </p:anim>
                                    <p:anim calcmode="lin" valueType="num">
                                      <p:cBhvr>
                                        <p:cTn id="34" dur="1000" fill="hold"/>
                                        <p:tgtEl>
                                          <p:spTgt spid="4">
                                            <p:graphicEl>
                                              <a:dgm id="{3364F820-B13F-496A-8388-7D4ADED4386F}"/>
                                            </p:graphicEl>
                                          </p:spTgt>
                                        </p:tgtEl>
                                        <p:attrNameLst>
                                          <p:attrName>ppt_h</p:attrName>
                                        </p:attrNameLst>
                                      </p:cBhvr>
                                      <p:tavLst>
                                        <p:tav tm="0">
                                          <p:val>
                                            <p:fltVal val="0"/>
                                          </p:val>
                                        </p:tav>
                                        <p:tav tm="100000">
                                          <p:val>
                                            <p:strVal val="#ppt_h"/>
                                          </p:val>
                                        </p:tav>
                                      </p:tavLst>
                                    </p:anim>
                                    <p:anim calcmode="lin" valueType="num">
                                      <p:cBhvr>
                                        <p:cTn id="35" dur="1000" fill="hold"/>
                                        <p:tgtEl>
                                          <p:spTgt spid="4">
                                            <p:graphicEl>
                                              <a:dgm id="{3364F820-B13F-496A-8388-7D4ADED4386F}"/>
                                            </p:graphicEl>
                                          </p:spTgt>
                                        </p:tgtEl>
                                        <p:attrNameLst>
                                          <p:attrName>style.rotation</p:attrName>
                                        </p:attrNameLst>
                                      </p:cBhvr>
                                      <p:tavLst>
                                        <p:tav tm="0">
                                          <p:val>
                                            <p:fltVal val="90"/>
                                          </p:val>
                                        </p:tav>
                                        <p:tav tm="100000">
                                          <p:val>
                                            <p:fltVal val="0"/>
                                          </p:val>
                                        </p:tav>
                                      </p:tavLst>
                                    </p:anim>
                                    <p:animEffect transition="in" filter="fade">
                                      <p:cBhvr>
                                        <p:cTn id="36" dur="1000"/>
                                        <p:tgtEl>
                                          <p:spTgt spid="4">
                                            <p:graphicEl>
                                              <a:dgm id="{3364F820-B13F-496A-8388-7D4ADED4386F}"/>
                                            </p:graphicEl>
                                          </p:spTgt>
                                        </p:tgtEl>
                                      </p:cBhvr>
                                    </p:animEffect>
                                  </p:childTnLst>
                                </p:cTn>
                              </p:par>
                              <p:par>
                                <p:cTn id="37" presetID="10" presetClass="entr" presetSubtype="0" fill="hold" grpId="0" nodeType="withEffect">
                                  <p:stCondLst>
                                    <p:cond delay="0"/>
                                  </p:stCondLst>
                                  <p:iterate type="lt">
                                    <p:tmPct val="0"/>
                                  </p:iterate>
                                  <p:childTnLst>
                                    <p:set>
                                      <p:cBhvr>
                                        <p:cTn id="38" dur="1" fill="hold">
                                          <p:stCondLst>
                                            <p:cond delay="0"/>
                                          </p:stCondLst>
                                        </p:cTn>
                                        <p:tgtEl>
                                          <p:spTgt spid="4">
                                            <p:graphicEl>
                                              <a:dgm id="{B8C87BA3-2339-4CFC-B0F3-582D7C37476C}"/>
                                            </p:graphicEl>
                                          </p:spTgt>
                                        </p:tgtEl>
                                        <p:attrNameLst>
                                          <p:attrName>style.visibility</p:attrName>
                                        </p:attrNameLst>
                                      </p:cBhvr>
                                      <p:to>
                                        <p:strVal val="visible"/>
                                      </p:to>
                                    </p:set>
                                    <p:animEffect transition="in" filter="fade">
                                      <p:cBhvr>
                                        <p:cTn id="39" dur="1000"/>
                                        <p:tgtEl>
                                          <p:spTgt spid="4">
                                            <p:graphicEl>
                                              <a:dgm id="{B8C87BA3-2339-4CFC-B0F3-582D7C37476C}"/>
                                            </p:graphicEl>
                                          </p:spTgt>
                                        </p:tgtEl>
                                      </p:cBhvr>
                                    </p:animEffect>
                                  </p:childTnLst>
                                </p:cTn>
                              </p:par>
                              <p:par>
                                <p:cTn id="40" presetID="63" presetClass="path" presetSubtype="0" accel="50000" decel="50000" fill="hold" grpId="1" nodeType="withEffect">
                                  <p:stCondLst>
                                    <p:cond delay="0"/>
                                  </p:stCondLst>
                                  <p:iterate type="lt">
                                    <p:tmPct val="0"/>
                                  </p:iterate>
                                  <p:childTnLst>
                                    <p:animMotion origin="layout" path="M 0 0  L 0.25 0  E" pathEditMode="relative" ptsTypes="">
                                      <p:cBhvr>
                                        <p:cTn id="41" dur="1000" spd="-100000" fill="hold"/>
                                        <p:tgtEl>
                                          <p:spTgt spid="4">
                                            <p:graphicEl>
                                              <a:dgm id="{B8C87BA3-2339-4CFC-B0F3-582D7C37476C}"/>
                                            </p:graphicEl>
                                          </p:spTgt>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4">
                                            <p:graphicEl>
                                              <a:dgm id="{D91B0B47-F3B7-4737-BE5C-BB3F0115C9EB}"/>
                                            </p:graphicEl>
                                          </p:spTgt>
                                        </p:tgtEl>
                                        <p:attrNameLst>
                                          <p:attrName>style.visibility</p:attrName>
                                        </p:attrNameLst>
                                      </p:cBhvr>
                                      <p:to>
                                        <p:strVal val="visible"/>
                                      </p:to>
                                    </p:set>
                                    <p:anim calcmode="lin" valueType="num">
                                      <p:cBhvr>
                                        <p:cTn id="46" dur="1000" fill="hold"/>
                                        <p:tgtEl>
                                          <p:spTgt spid="4">
                                            <p:graphicEl>
                                              <a:dgm id="{D91B0B47-F3B7-4737-BE5C-BB3F0115C9EB}"/>
                                            </p:graphicEl>
                                          </p:spTgt>
                                        </p:tgtEl>
                                        <p:attrNameLst>
                                          <p:attrName>ppt_w</p:attrName>
                                        </p:attrNameLst>
                                      </p:cBhvr>
                                      <p:tavLst>
                                        <p:tav tm="0">
                                          <p:val>
                                            <p:fltVal val="0"/>
                                          </p:val>
                                        </p:tav>
                                        <p:tav tm="100000">
                                          <p:val>
                                            <p:strVal val="#ppt_w"/>
                                          </p:val>
                                        </p:tav>
                                      </p:tavLst>
                                    </p:anim>
                                    <p:anim calcmode="lin" valueType="num">
                                      <p:cBhvr>
                                        <p:cTn id="47" dur="1000" fill="hold"/>
                                        <p:tgtEl>
                                          <p:spTgt spid="4">
                                            <p:graphicEl>
                                              <a:dgm id="{D91B0B47-F3B7-4737-BE5C-BB3F0115C9EB}"/>
                                            </p:graphicEl>
                                          </p:spTgt>
                                        </p:tgtEl>
                                        <p:attrNameLst>
                                          <p:attrName>ppt_h</p:attrName>
                                        </p:attrNameLst>
                                      </p:cBhvr>
                                      <p:tavLst>
                                        <p:tav tm="0">
                                          <p:val>
                                            <p:fltVal val="0"/>
                                          </p:val>
                                        </p:tav>
                                        <p:tav tm="100000">
                                          <p:val>
                                            <p:strVal val="#ppt_h"/>
                                          </p:val>
                                        </p:tav>
                                      </p:tavLst>
                                    </p:anim>
                                    <p:anim calcmode="lin" valueType="num">
                                      <p:cBhvr>
                                        <p:cTn id="48" dur="1000" fill="hold"/>
                                        <p:tgtEl>
                                          <p:spTgt spid="4">
                                            <p:graphicEl>
                                              <a:dgm id="{D91B0B47-F3B7-4737-BE5C-BB3F0115C9EB}"/>
                                            </p:graphicEl>
                                          </p:spTgt>
                                        </p:tgtEl>
                                        <p:attrNameLst>
                                          <p:attrName>style.rotation</p:attrName>
                                        </p:attrNameLst>
                                      </p:cBhvr>
                                      <p:tavLst>
                                        <p:tav tm="0">
                                          <p:val>
                                            <p:fltVal val="90"/>
                                          </p:val>
                                        </p:tav>
                                        <p:tav tm="100000">
                                          <p:val>
                                            <p:fltVal val="0"/>
                                          </p:val>
                                        </p:tav>
                                      </p:tavLst>
                                    </p:anim>
                                    <p:animEffect transition="in" filter="fade">
                                      <p:cBhvr>
                                        <p:cTn id="49" dur="1000"/>
                                        <p:tgtEl>
                                          <p:spTgt spid="4">
                                            <p:graphicEl>
                                              <a:dgm id="{D91B0B47-F3B7-4737-BE5C-BB3F0115C9EB}"/>
                                            </p:graphicEl>
                                          </p:spTgt>
                                        </p:tgtEl>
                                      </p:cBhvr>
                                    </p:animEffect>
                                  </p:childTnLst>
                                </p:cTn>
                              </p:par>
                              <p:par>
                                <p:cTn id="50" presetID="10" presetClass="entr" presetSubtype="0" fill="hold" grpId="0" nodeType="withEffect">
                                  <p:stCondLst>
                                    <p:cond delay="0"/>
                                  </p:stCondLst>
                                  <p:iterate type="lt">
                                    <p:tmPct val="0"/>
                                  </p:iterate>
                                  <p:childTnLst>
                                    <p:set>
                                      <p:cBhvr>
                                        <p:cTn id="51" dur="1" fill="hold">
                                          <p:stCondLst>
                                            <p:cond delay="0"/>
                                          </p:stCondLst>
                                        </p:cTn>
                                        <p:tgtEl>
                                          <p:spTgt spid="4">
                                            <p:graphicEl>
                                              <a:dgm id="{F54CC983-2FE2-4D0A-B507-72F8DDB1CE8B}"/>
                                            </p:graphicEl>
                                          </p:spTgt>
                                        </p:tgtEl>
                                        <p:attrNameLst>
                                          <p:attrName>style.visibility</p:attrName>
                                        </p:attrNameLst>
                                      </p:cBhvr>
                                      <p:to>
                                        <p:strVal val="visible"/>
                                      </p:to>
                                    </p:set>
                                    <p:animEffect transition="in" filter="fade">
                                      <p:cBhvr>
                                        <p:cTn id="52" dur="1000"/>
                                        <p:tgtEl>
                                          <p:spTgt spid="4">
                                            <p:graphicEl>
                                              <a:dgm id="{F54CC983-2FE2-4D0A-B507-72F8DDB1CE8B}"/>
                                            </p:graphicEl>
                                          </p:spTgt>
                                        </p:tgtEl>
                                      </p:cBhvr>
                                    </p:animEffect>
                                  </p:childTnLst>
                                </p:cTn>
                              </p:par>
                              <p:par>
                                <p:cTn id="53" presetID="63" presetClass="path" presetSubtype="0" accel="50000" decel="50000" fill="hold" grpId="1" nodeType="withEffect">
                                  <p:stCondLst>
                                    <p:cond delay="0"/>
                                  </p:stCondLst>
                                  <p:iterate type="lt">
                                    <p:tmPct val="0"/>
                                  </p:iterate>
                                  <p:childTnLst>
                                    <p:animMotion origin="layout" path="M 0 0  L 0.25 0  E" pathEditMode="relative" ptsTypes="">
                                      <p:cBhvr>
                                        <p:cTn id="54" dur="1000" spd="-100000" fill="hold"/>
                                        <p:tgtEl>
                                          <p:spTgt spid="4">
                                            <p:graphicEl>
                                              <a:dgm id="{F54CC983-2FE2-4D0A-B507-72F8DDB1CE8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0" y="28575"/>
            <a:ext cx="9144000" cy="1143000"/>
          </a:xfrm>
        </p:spPr>
        <p:txBody>
          <a:bodyPr/>
          <a:lstStyle/>
          <a:p>
            <a:pPr eaLnBrk="1" hangingPunct="1"/>
            <a:r>
              <a:rPr lang="en-US" dirty="0" smtClean="0">
                <a:solidFill>
                  <a:schemeClr val="tx2"/>
                </a:solidFill>
                <a:cs typeface="Times New Roman" pitchFamily="18" charset="0"/>
              </a:rPr>
              <a:t>Sam, Age 50</a:t>
            </a:r>
          </a:p>
        </p:txBody>
      </p:sp>
      <p:sp>
        <p:nvSpPr>
          <p:cNvPr id="23555" name="Content Placeholder 5"/>
          <p:cNvSpPr>
            <a:spLocks noGrp="1"/>
          </p:cNvSpPr>
          <p:nvPr>
            <p:ph idx="1"/>
          </p:nvPr>
        </p:nvSpPr>
        <p:spPr>
          <a:xfrm>
            <a:off x="3971925" y="2209800"/>
            <a:ext cx="4876800" cy="4038600"/>
          </a:xfrm>
        </p:spPr>
        <p:txBody>
          <a:bodyPr>
            <a:normAutofit fontScale="85000" lnSpcReduction="20000"/>
          </a:bodyPr>
          <a:lstStyle/>
          <a:p>
            <a:pPr eaLnBrk="1" hangingPunct="1">
              <a:buClr>
                <a:schemeClr val="tx2"/>
              </a:buClr>
              <a:buFont typeface="Wingdings" pitchFamily="2" charset="2"/>
              <a:buChar char="§"/>
            </a:pPr>
            <a:r>
              <a:rPr lang="en-US" sz="2800" dirty="0" smtClean="0">
                <a:solidFill>
                  <a:schemeClr val="tx2"/>
                </a:solidFill>
              </a:rPr>
              <a:t>Married with two children in college, one attends SMU and the other attends UC Berkeley</a:t>
            </a:r>
            <a:br>
              <a:rPr lang="en-US" sz="2800" dirty="0" smtClean="0">
                <a:solidFill>
                  <a:schemeClr val="tx2"/>
                </a:solidFill>
              </a:rPr>
            </a:br>
            <a:endParaRPr lang="en-US" sz="1000" dirty="0" smtClean="0">
              <a:solidFill>
                <a:schemeClr val="tx2"/>
              </a:solidFill>
            </a:endParaRPr>
          </a:p>
          <a:p>
            <a:pPr>
              <a:buClr>
                <a:schemeClr val="tx2"/>
              </a:buClr>
              <a:buFont typeface="Wingdings" pitchFamily="2" charset="2"/>
              <a:buChar char="§"/>
            </a:pPr>
            <a:r>
              <a:rPr lang="en-US" sz="2800" u="sng" dirty="0" smtClean="0">
                <a:solidFill>
                  <a:schemeClr val="tx2"/>
                </a:solidFill>
              </a:rPr>
              <a:t>Health Status:</a:t>
            </a:r>
            <a:r>
              <a:rPr lang="en-US" sz="2800" dirty="0" smtClean="0">
                <a:solidFill>
                  <a:schemeClr val="tx2"/>
                </a:solidFill>
              </a:rPr>
              <a:t> </a:t>
            </a:r>
            <a:br>
              <a:rPr lang="en-US" sz="2800" dirty="0" smtClean="0">
                <a:solidFill>
                  <a:schemeClr val="tx2"/>
                </a:solidFill>
              </a:rPr>
            </a:br>
            <a:r>
              <a:rPr lang="en-US" sz="2800" dirty="0" smtClean="0">
                <a:solidFill>
                  <a:schemeClr val="tx2"/>
                </a:solidFill>
              </a:rPr>
              <a:t>Fair ― Needs help to maintain an active lifestyle and lower his high cholesterol</a:t>
            </a:r>
            <a:br>
              <a:rPr lang="en-US" sz="2800" dirty="0" smtClean="0">
                <a:solidFill>
                  <a:schemeClr val="tx2"/>
                </a:solidFill>
              </a:rPr>
            </a:br>
            <a:endParaRPr lang="en-US" sz="900" dirty="0" smtClean="0">
              <a:solidFill>
                <a:schemeClr val="tx2"/>
              </a:solidFill>
            </a:endParaRPr>
          </a:p>
          <a:p>
            <a:pPr eaLnBrk="1" hangingPunct="1">
              <a:buClr>
                <a:schemeClr val="tx2"/>
              </a:buClr>
              <a:buFont typeface="Wingdings" pitchFamily="2" charset="2"/>
              <a:buChar char="§"/>
            </a:pPr>
            <a:r>
              <a:rPr lang="en-US" sz="2800" u="sng" dirty="0" smtClean="0">
                <a:solidFill>
                  <a:schemeClr val="tx2"/>
                </a:solidFill>
              </a:rPr>
              <a:t>Health Goal</a:t>
            </a:r>
            <a:r>
              <a:rPr lang="en-US" sz="2800" dirty="0">
                <a:solidFill>
                  <a:schemeClr val="tx2"/>
                </a:solidFill>
              </a:rPr>
              <a:t>:</a:t>
            </a:r>
            <a:r>
              <a:rPr lang="en-US" sz="2800" dirty="0" smtClean="0">
                <a:solidFill>
                  <a:schemeClr val="tx2"/>
                </a:solidFill>
              </a:rPr>
              <a:t/>
            </a:r>
            <a:br>
              <a:rPr lang="en-US" sz="2800" dirty="0" smtClean="0">
                <a:solidFill>
                  <a:schemeClr val="tx2"/>
                </a:solidFill>
              </a:rPr>
            </a:br>
            <a:r>
              <a:rPr lang="en-US" sz="2800" dirty="0" smtClean="0">
                <a:solidFill>
                  <a:schemeClr val="tx2"/>
                </a:solidFill>
              </a:rPr>
              <a:t>Stay in compliance with monthly maintenance medications; ensure both children have good medical care options</a:t>
            </a:r>
          </a:p>
        </p:txBody>
      </p:sp>
      <p:pic>
        <p:nvPicPr>
          <p:cNvPr id="23556" name="Picture 2" descr="C:\Documents and Settings\bpatters\Local Settings\Temporary Internet Files\Content.IE5\G1QZ45AF\MPj04386320000[1].jpg"/>
          <p:cNvPicPr>
            <a:picLocks noChangeAspect="1" noChangeArrowheads="1"/>
          </p:cNvPicPr>
          <p:nvPr/>
        </p:nvPicPr>
        <p:blipFill>
          <a:blip r:embed="rId4" cstate="print"/>
          <a:srcRect/>
          <a:stretch>
            <a:fillRect/>
          </a:stretch>
        </p:blipFill>
        <p:spPr bwMode="auto">
          <a:xfrm>
            <a:off x="609600" y="1447800"/>
            <a:ext cx="3124200" cy="4700247"/>
          </a:xfrm>
          <a:prstGeom prst="rect">
            <a:avLst/>
          </a:prstGeom>
          <a:noFill/>
          <a:ln w="9525">
            <a:noFill/>
            <a:miter lim="800000"/>
            <a:headEnd/>
            <a:tailEnd/>
          </a:ln>
        </p:spPr>
      </p:pic>
      <p:sp>
        <p:nvSpPr>
          <p:cNvPr id="7" name="TextBox 6"/>
          <p:cNvSpPr txBox="1"/>
          <p:nvPr/>
        </p:nvSpPr>
        <p:spPr>
          <a:xfrm>
            <a:off x="3962400" y="1447800"/>
            <a:ext cx="2971800" cy="584775"/>
          </a:xfrm>
          <a:prstGeom prst="rect">
            <a:avLst/>
          </a:prstGeom>
          <a:noFill/>
        </p:spPr>
        <p:txBody>
          <a:bodyPr wrap="square" rtlCol="0">
            <a:spAutoFit/>
          </a:bodyPr>
          <a:lstStyle/>
          <a:p>
            <a:pPr>
              <a:buClr>
                <a:srgbClr val="C00000"/>
              </a:buClr>
            </a:pPr>
            <a:r>
              <a:rPr lang="en-US" sz="3200" b="1" dirty="0" smtClean="0">
                <a:solidFill>
                  <a:schemeClr val="tx2"/>
                </a:solidFill>
              </a:rPr>
              <a:t>Faculty Member</a:t>
            </a:r>
          </a:p>
        </p:txBody>
      </p:sp>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22</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3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500"/>
                                        <p:tgtEl>
                                          <p:spTgt spid="23555">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3555">
                                            <p:txEl>
                                              <p:pRg st="1" end="1"/>
                                            </p:txEl>
                                          </p:spTgt>
                                        </p:tgtEl>
                                        <p:attrNameLst>
                                          <p:attrName>style.visibility</p:attrName>
                                        </p:attrNameLst>
                                      </p:cBhvr>
                                      <p:to>
                                        <p:strVal val="visible"/>
                                      </p:to>
                                    </p:set>
                                    <p:animEffect transition="in" filter="fade">
                                      <p:cBhvr>
                                        <p:cTn id="15" dur="500"/>
                                        <p:tgtEl>
                                          <p:spTgt spid="23555">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23555">
                                            <p:txEl>
                                              <p:pRg st="2" end="2"/>
                                            </p:txEl>
                                          </p:spTgt>
                                        </p:tgtEl>
                                        <p:attrNameLst>
                                          <p:attrName>style.visibility</p:attrName>
                                        </p:attrNameLst>
                                      </p:cBhvr>
                                      <p:to>
                                        <p:strVal val="visible"/>
                                      </p:to>
                                    </p:set>
                                    <p:animEffect transition="in" filter="fade">
                                      <p:cBhvr>
                                        <p:cTn id="19"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33620252"/>
              </p:ext>
            </p:extLst>
          </p:nvPr>
        </p:nvGraphicFramePr>
        <p:xfrm>
          <a:off x="838200" y="1066800"/>
          <a:ext cx="80010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215656" y="228600"/>
            <a:ext cx="7162800" cy="707886"/>
          </a:xfrm>
          <a:prstGeom prst="rect">
            <a:avLst/>
          </a:prstGeom>
          <a:solidFill>
            <a:schemeClr val="tx2"/>
          </a:solidFill>
        </p:spPr>
        <p:txBody>
          <a:bodyPr wrap="square" rtlCol="0">
            <a:spAutoFit/>
          </a:bodyPr>
          <a:lstStyle/>
          <a:p>
            <a:pPr algn="ctr"/>
            <a:r>
              <a:rPr lang="en-US" sz="4000" dirty="0" smtClean="0">
                <a:solidFill>
                  <a:schemeClr val="bg1"/>
                </a:solidFill>
                <a:latin typeface="+mj-lt"/>
              </a:rPr>
              <a:t>Recommendations for Sam</a:t>
            </a:r>
            <a:endParaRPr lang="en-US" sz="4000" dirty="0">
              <a:solidFill>
                <a:schemeClr val="bg1"/>
              </a:solidFill>
              <a:latin typeface="+mj-lt"/>
            </a:endParaRPr>
          </a:p>
        </p:txBody>
      </p:sp>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23</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2749778547"/>
      </p:ext>
    </p:extLst>
  </p:cSld>
  <p:clrMapOvr>
    <a:masterClrMapping/>
  </p:clrMapOvr>
  <p:transition spd="slow" advTm="7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graphicEl>
                                              <a:dgm id="{9E87D3F1-4C62-44C2-839D-F5FF792F807F}"/>
                                            </p:graphicEl>
                                          </p:spTgt>
                                        </p:tgtEl>
                                        <p:attrNameLst>
                                          <p:attrName>style.visibility</p:attrName>
                                        </p:attrNameLst>
                                      </p:cBhvr>
                                      <p:to>
                                        <p:strVal val="visible"/>
                                      </p:to>
                                    </p:set>
                                    <p:anim calcmode="lin" valueType="num">
                                      <p:cBhvr>
                                        <p:cTn id="7" dur="1000" fill="hold"/>
                                        <p:tgtEl>
                                          <p:spTgt spid="4">
                                            <p:graphicEl>
                                              <a:dgm id="{9E87D3F1-4C62-44C2-839D-F5FF792F807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9E87D3F1-4C62-44C2-839D-F5FF792F807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9E87D3F1-4C62-44C2-839D-F5FF792F807F}"/>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9E87D3F1-4C62-44C2-839D-F5FF792F807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193D7722-BC70-46AA-A506-3DB4A98F9308}"/>
                                            </p:graphicEl>
                                          </p:spTgt>
                                        </p:tgtEl>
                                        <p:attrNameLst>
                                          <p:attrName>style.visibility</p:attrName>
                                        </p:attrNameLst>
                                      </p:cBhvr>
                                      <p:to>
                                        <p:strVal val="visible"/>
                                      </p:to>
                                    </p:set>
                                    <p:animEffect transition="in" filter="fade">
                                      <p:cBhvr>
                                        <p:cTn id="13" dur="1000"/>
                                        <p:tgtEl>
                                          <p:spTgt spid="4">
                                            <p:graphicEl>
                                              <a:dgm id="{193D7722-BC70-46AA-A506-3DB4A98F9308}"/>
                                            </p:graphicEl>
                                          </p:spTgt>
                                        </p:tgtEl>
                                      </p:cBhvr>
                                    </p:animEffect>
                                  </p:childTnLst>
                                </p:cTn>
                              </p:par>
                              <p:par>
                                <p:cTn id="14" presetID="63" presetClass="path" presetSubtype="0" accel="50000" decel="50000" fill="hold" grpId="1" nodeType="withEffect">
                                  <p:stCondLst>
                                    <p:cond delay="0"/>
                                  </p:stCondLst>
                                  <p:childTnLst>
                                    <p:animMotion origin="layout" path="M 0 0  L 0.25 0  E" pathEditMode="relative" ptsTypes="">
                                      <p:cBhvr>
                                        <p:cTn id="15" dur="1000" spd="-100000" fill="hold"/>
                                        <p:tgtEl>
                                          <p:spTgt spid="4">
                                            <p:graphicEl>
                                              <a:dgm id="{193D7722-BC70-46AA-A506-3DB4A98F9308}"/>
                                            </p:graphicEl>
                                          </p:spTgt>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4">
                                            <p:graphicEl>
                                              <a:dgm id="{A60E8B29-3A41-41E6-92ED-087DF974D6A6}"/>
                                            </p:graphicEl>
                                          </p:spTgt>
                                        </p:tgtEl>
                                        <p:attrNameLst>
                                          <p:attrName>style.visibility</p:attrName>
                                        </p:attrNameLst>
                                      </p:cBhvr>
                                      <p:to>
                                        <p:strVal val="visible"/>
                                      </p:to>
                                    </p:set>
                                    <p:anim calcmode="lin" valueType="num">
                                      <p:cBhvr>
                                        <p:cTn id="20" dur="1000" fill="hold"/>
                                        <p:tgtEl>
                                          <p:spTgt spid="4">
                                            <p:graphicEl>
                                              <a:dgm id="{A60E8B29-3A41-41E6-92ED-087DF974D6A6}"/>
                                            </p:graphicEl>
                                          </p:spTgt>
                                        </p:tgtEl>
                                        <p:attrNameLst>
                                          <p:attrName>ppt_w</p:attrName>
                                        </p:attrNameLst>
                                      </p:cBhvr>
                                      <p:tavLst>
                                        <p:tav tm="0">
                                          <p:val>
                                            <p:fltVal val="0"/>
                                          </p:val>
                                        </p:tav>
                                        <p:tav tm="100000">
                                          <p:val>
                                            <p:strVal val="#ppt_w"/>
                                          </p:val>
                                        </p:tav>
                                      </p:tavLst>
                                    </p:anim>
                                    <p:anim calcmode="lin" valueType="num">
                                      <p:cBhvr>
                                        <p:cTn id="21" dur="1000" fill="hold"/>
                                        <p:tgtEl>
                                          <p:spTgt spid="4">
                                            <p:graphicEl>
                                              <a:dgm id="{A60E8B29-3A41-41E6-92ED-087DF974D6A6}"/>
                                            </p:graphicEl>
                                          </p:spTgt>
                                        </p:tgtEl>
                                        <p:attrNameLst>
                                          <p:attrName>ppt_h</p:attrName>
                                        </p:attrNameLst>
                                      </p:cBhvr>
                                      <p:tavLst>
                                        <p:tav tm="0">
                                          <p:val>
                                            <p:fltVal val="0"/>
                                          </p:val>
                                        </p:tav>
                                        <p:tav tm="100000">
                                          <p:val>
                                            <p:strVal val="#ppt_h"/>
                                          </p:val>
                                        </p:tav>
                                      </p:tavLst>
                                    </p:anim>
                                    <p:anim calcmode="lin" valueType="num">
                                      <p:cBhvr>
                                        <p:cTn id="22" dur="1000" fill="hold"/>
                                        <p:tgtEl>
                                          <p:spTgt spid="4">
                                            <p:graphicEl>
                                              <a:dgm id="{A60E8B29-3A41-41E6-92ED-087DF974D6A6}"/>
                                            </p:graphicEl>
                                          </p:spTgt>
                                        </p:tgtEl>
                                        <p:attrNameLst>
                                          <p:attrName>style.rotation</p:attrName>
                                        </p:attrNameLst>
                                      </p:cBhvr>
                                      <p:tavLst>
                                        <p:tav tm="0">
                                          <p:val>
                                            <p:fltVal val="90"/>
                                          </p:val>
                                        </p:tav>
                                        <p:tav tm="100000">
                                          <p:val>
                                            <p:fltVal val="0"/>
                                          </p:val>
                                        </p:tav>
                                      </p:tavLst>
                                    </p:anim>
                                    <p:animEffect transition="in" filter="fade">
                                      <p:cBhvr>
                                        <p:cTn id="23" dur="1000"/>
                                        <p:tgtEl>
                                          <p:spTgt spid="4">
                                            <p:graphicEl>
                                              <a:dgm id="{A60E8B29-3A41-41E6-92ED-087DF974D6A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12A3826-2E3C-4C07-A727-88547A37A6F8}"/>
                                            </p:graphicEl>
                                          </p:spTgt>
                                        </p:tgtEl>
                                        <p:attrNameLst>
                                          <p:attrName>style.visibility</p:attrName>
                                        </p:attrNameLst>
                                      </p:cBhvr>
                                      <p:to>
                                        <p:strVal val="visible"/>
                                      </p:to>
                                    </p:set>
                                    <p:animEffect transition="in" filter="fade">
                                      <p:cBhvr>
                                        <p:cTn id="26" dur="1000"/>
                                        <p:tgtEl>
                                          <p:spTgt spid="4">
                                            <p:graphicEl>
                                              <a:dgm id="{D12A3826-2E3C-4C07-A727-88547A37A6F8}"/>
                                            </p:graphicEl>
                                          </p:spTgt>
                                        </p:tgtEl>
                                      </p:cBhvr>
                                    </p:animEffect>
                                  </p:childTnLst>
                                </p:cTn>
                              </p:par>
                              <p:par>
                                <p:cTn id="27" presetID="63" presetClass="path" presetSubtype="0" accel="50000" decel="50000" fill="hold" grpId="1" nodeType="withEffect">
                                  <p:stCondLst>
                                    <p:cond delay="0"/>
                                  </p:stCondLst>
                                  <p:childTnLst>
                                    <p:animMotion origin="layout" path="M 0 0  L 0.25 0  E" pathEditMode="relative" ptsTypes="">
                                      <p:cBhvr>
                                        <p:cTn id="28" dur="1000" spd="-100000" fill="hold"/>
                                        <p:tgtEl>
                                          <p:spTgt spid="4">
                                            <p:graphicEl>
                                              <a:dgm id="{D12A3826-2E3C-4C07-A727-88547A37A6F8}"/>
                                            </p:graphicEl>
                                          </p:spTgt>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4">
                                            <p:graphicEl>
                                              <a:dgm id="{3364F820-B13F-496A-8388-7D4ADED4386F}"/>
                                            </p:graphicEl>
                                          </p:spTgt>
                                        </p:tgtEl>
                                        <p:attrNameLst>
                                          <p:attrName>style.visibility</p:attrName>
                                        </p:attrNameLst>
                                      </p:cBhvr>
                                      <p:to>
                                        <p:strVal val="visible"/>
                                      </p:to>
                                    </p:set>
                                    <p:anim calcmode="lin" valueType="num">
                                      <p:cBhvr>
                                        <p:cTn id="33" dur="1000" fill="hold"/>
                                        <p:tgtEl>
                                          <p:spTgt spid="4">
                                            <p:graphicEl>
                                              <a:dgm id="{3364F820-B13F-496A-8388-7D4ADED4386F}"/>
                                            </p:graphicEl>
                                          </p:spTgt>
                                        </p:tgtEl>
                                        <p:attrNameLst>
                                          <p:attrName>ppt_w</p:attrName>
                                        </p:attrNameLst>
                                      </p:cBhvr>
                                      <p:tavLst>
                                        <p:tav tm="0">
                                          <p:val>
                                            <p:fltVal val="0"/>
                                          </p:val>
                                        </p:tav>
                                        <p:tav tm="100000">
                                          <p:val>
                                            <p:strVal val="#ppt_w"/>
                                          </p:val>
                                        </p:tav>
                                      </p:tavLst>
                                    </p:anim>
                                    <p:anim calcmode="lin" valueType="num">
                                      <p:cBhvr>
                                        <p:cTn id="34" dur="1000" fill="hold"/>
                                        <p:tgtEl>
                                          <p:spTgt spid="4">
                                            <p:graphicEl>
                                              <a:dgm id="{3364F820-B13F-496A-8388-7D4ADED4386F}"/>
                                            </p:graphicEl>
                                          </p:spTgt>
                                        </p:tgtEl>
                                        <p:attrNameLst>
                                          <p:attrName>ppt_h</p:attrName>
                                        </p:attrNameLst>
                                      </p:cBhvr>
                                      <p:tavLst>
                                        <p:tav tm="0">
                                          <p:val>
                                            <p:fltVal val="0"/>
                                          </p:val>
                                        </p:tav>
                                        <p:tav tm="100000">
                                          <p:val>
                                            <p:strVal val="#ppt_h"/>
                                          </p:val>
                                        </p:tav>
                                      </p:tavLst>
                                    </p:anim>
                                    <p:anim calcmode="lin" valueType="num">
                                      <p:cBhvr>
                                        <p:cTn id="35" dur="1000" fill="hold"/>
                                        <p:tgtEl>
                                          <p:spTgt spid="4">
                                            <p:graphicEl>
                                              <a:dgm id="{3364F820-B13F-496A-8388-7D4ADED4386F}"/>
                                            </p:graphicEl>
                                          </p:spTgt>
                                        </p:tgtEl>
                                        <p:attrNameLst>
                                          <p:attrName>style.rotation</p:attrName>
                                        </p:attrNameLst>
                                      </p:cBhvr>
                                      <p:tavLst>
                                        <p:tav tm="0">
                                          <p:val>
                                            <p:fltVal val="90"/>
                                          </p:val>
                                        </p:tav>
                                        <p:tav tm="100000">
                                          <p:val>
                                            <p:fltVal val="0"/>
                                          </p:val>
                                        </p:tav>
                                      </p:tavLst>
                                    </p:anim>
                                    <p:animEffect transition="in" filter="fade">
                                      <p:cBhvr>
                                        <p:cTn id="36" dur="1000"/>
                                        <p:tgtEl>
                                          <p:spTgt spid="4">
                                            <p:graphicEl>
                                              <a:dgm id="{3364F820-B13F-496A-8388-7D4ADED4386F}"/>
                                            </p:graphicEl>
                                          </p:spTgt>
                                        </p:tgtEl>
                                      </p:cBhvr>
                                    </p:animEffect>
                                  </p:childTnLst>
                                </p:cTn>
                              </p:par>
                              <p:par>
                                <p:cTn id="37" presetID="10" presetClass="entr" presetSubtype="0" fill="hold" grpId="0" nodeType="withEffect">
                                  <p:stCondLst>
                                    <p:cond delay="0"/>
                                  </p:stCondLst>
                                  <p:iterate type="lt">
                                    <p:tmPct val="0"/>
                                  </p:iterate>
                                  <p:childTnLst>
                                    <p:set>
                                      <p:cBhvr>
                                        <p:cTn id="38" dur="1" fill="hold">
                                          <p:stCondLst>
                                            <p:cond delay="0"/>
                                          </p:stCondLst>
                                        </p:cTn>
                                        <p:tgtEl>
                                          <p:spTgt spid="4">
                                            <p:graphicEl>
                                              <a:dgm id="{B8C87BA3-2339-4CFC-B0F3-582D7C37476C}"/>
                                            </p:graphicEl>
                                          </p:spTgt>
                                        </p:tgtEl>
                                        <p:attrNameLst>
                                          <p:attrName>style.visibility</p:attrName>
                                        </p:attrNameLst>
                                      </p:cBhvr>
                                      <p:to>
                                        <p:strVal val="visible"/>
                                      </p:to>
                                    </p:set>
                                    <p:animEffect transition="in" filter="fade">
                                      <p:cBhvr>
                                        <p:cTn id="39" dur="1000"/>
                                        <p:tgtEl>
                                          <p:spTgt spid="4">
                                            <p:graphicEl>
                                              <a:dgm id="{B8C87BA3-2339-4CFC-B0F3-582D7C37476C}"/>
                                            </p:graphicEl>
                                          </p:spTgt>
                                        </p:tgtEl>
                                      </p:cBhvr>
                                    </p:animEffect>
                                  </p:childTnLst>
                                </p:cTn>
                              </p:par>
                              <p:par>
                                <p:cTn id="40" presetID="63" presetClass="path" presetSubtype="0" accel="50000" decel="50000" fill="hold" grpId="1" nodeType="withEffect">
                                  <p:stCondLst>
                                    <p:cond delay="0"/>
                                  </p:stCondLst>
                                  <p:iterate type="lt">
                                    <p:tmPct val="0"/>
                                  </p:iterate>
                                  <p:childTnLst>
                                    <p:animMotion origin="layout" path="M 0 0  L 0.25 0  E" pathEditMode="relative" ptsTypes="">
                                      <p:cBhvr>
                                        <p:cTn id="41" dur="1000" spd="-100000" fill="hold"/>
                                        <p:tgtEl>
                                          <p:spTgt spid="4">
                                            <p:graphicEl>
                                              <a:dgm id="{B8C87BA3-2339-4CFC-B0F3-582D7C37476C}"/>
                                            </p:graphicEl>
                                          </p:spTgt>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4">
                                            <p:graphicEl>
                                              <a:dgm id="{D91B0B47-F3B7-4737-BE5C-BB3F0115C9EB}"/>
                                            </p:graphicEl>
                                          </p:spTgt>
                                        </p:tgtEl>
                                        <p:attrNameLst>
                                          <p:attrName>style.visibility</p:attrName>
                                        </p:attrNameLst>
                                      </p:cBhvr>
                                      <p:to>
                                        <p:strVal val="visible"/>
                                      </p:to>
                                    </p:set>
                                    <p:anim calcmode="lin" valueType="num">
                                      <p:cBhvr>
                                        <p:cTn id="46" dur="1000" fill="hold"/>
                                        <p:tgtEl>
                                          <p:spTgt spid="4">
                                            <p:graphicEl>
                                              <a:dgm id="{D91B0B47-F3B7-4737-BE5C-BB3F0115C9EB}"/>
                                            </p:graphicEl>
                                          </p:spTgt>
                                        </p:tgtEl>
                                        <p:attrNameLst>
                                          <p:attrName>ppt_w</p:attrName>
                                        </p:attrNameLst>
                                      </p:cBhvr>
                                      <p:tavLst>
                                        <p:tav tm="0">
                                          <p:val>
                                            <p:fltVal val="0"/>
                                          </p:val>
                                        </p:tav>
                                        <p:tav tm="100000">
                                          <p:val>
                                            <p:strVal val="#ppt_w"/>
                                          </p:val>
                                        </p:tav>
                                      </p:tavLst>
                                    </p:anim>
                                    <p:anim calcmode="lin" valueType="num">
                                      <p:cBhvr>
                                        <p:cTn id="47" dur="1000" fill="hold"/>
                                        <p:tgtEl>
                                          <p:spTgt spid="4">
                                            <p:graphicEl>
                                              <a:dgm id="{D91B0B47-F3B7-4737-BE5C-BB3F0115C9EB}"/>
                                            </p:graphicEl>
                                          </p:spTgt>
                                        </p:tgtEl>
                                        <p:attrNameLst>
                                          <p:attrName>ppt_h</p:attrName>
                                        </p:attrNameLst>
                                      </p:cBhvr>
                                      <p:tavLst>
                                        <p:tav tm="0">
                                          <p:val>
                                            <p:fltVal val="0"/>
                                          </p:val>
                                        </p:tav>
                                        <p:tav tm="100000">
                                          <p:val>
                                            <p:strVal val="#ppt_h"/>
                                          </p:val>
                                        </p:tav>
                                      </p:tavLst>
                                    </p:anim>
                                    <p:anim calcmode="lin" valueType="num">
                                      <p:cBhvr>
                                        <p:cTn id="48" dur="1000" fill="hold"/>
                                        <p:tgtEl>
                                          <p:spTgt spid="4">
                                            <p:graphicEl>
                                              <a:dgm id="{D91B0B47-F3B7-4737-BE5C-BB3F0115C9EB}"/>
                                            </p:graphicEl>
                                          </p:spTgt>
                                        </p:tgtEl>
                                        <p:attrNameLst>
                                          <p:attrName>style.rotation</p:attrName>
                                        </p:attrNameLst>
                                      </p:cBhvr>
                                      <p:tavLst>
                                        <p:tav tm="0">
                                          <p:val>
                                            <p:fltVal val="90"/>
                                          </p:val>
                                        </p:tav>
                                        <p:tav tm="100000">
                                          <p:val>
                                            <p:fltVal val="0"/>
                                          </p:val>
                                        </p:tav>
                                      </p:tavLst>
                                    </p:anim>
                                    <p:animEffect transition="in" filter="fade">
                                      <p:cBhvr>
                                        <p:cTn id="49" dur="1000"/>
                                        <p:tgtEl>
                                          <p:spTgt spid="4">
                                            <p:graphicEl>
                                              <a:dgm id="{D91B0B47-F3B7-4737-BE5C-BB3F0115C9EB}"/>
                                            </p:graphicEl>
                                          </p:spTgt>
                                        </p:tgtEl>
                                      </p:cBhvr>
                                    </p:animEffect>
                                  </p:childTnLst>
                                </p:cTn>
                              </p:par>
                              <p:par>
                                <p:cTn id="50" presetID="10" presetClass="entr" presetSubtype="0" fill="hold" grpId="0" nodeType="withEffect">
                                  <p:stCondLst>
                                    <p:cond delay="0"/>
                                  </p:stCondLst>
                                  <p:iterate type="lt">
                                    <p:tmPct val="0"/>
                                  </p:iterate>
                                  <p:childTnLst>
                                    <p:set>
                                      <p:cBhvr>
                                        <p:cTn id="51" dur="1" fill="hold">
                                          <p:stCondLst>
                                            <p:cond delay="0"/>
                                          </p:stCondLst>
                                        </p:cTn>
                                        <p:tgtEl>
                                          <p:spTgt spid="4">
                                            <p:graphicEl>
                                              <a:dgm id="{F54CC983-2FE2-4D0A-B507-72F8DDB1CE8B}"/>
                                            </p:graphicEl>
                                          </p:spTgt>
                                        </p:tgtEl>
                                        <p:attrNameLst>
                                          <p:attrName>style.visibility</p:attrName>
                                        </p:attrNameLst>
                                      </p:cBhvr>
                                      <p:to>
                                        <p:strVal val="visible"/>
                                      </p:to>
                                    </p:set>
                                    <p:animEffect transition="in" filter="fade">
                                      <p:cBhvr>
                                        <p:cTn id="52" dur="1000"/>
                                        <p:tgtEl>
                                          <p:spTgt spid="4">
                                            <p:graphicEl>
                                              <a:dgm id="{F54CC983-2FE2-4D0A-B507-72F8DDB1CE8B}"/>
                                            </p:graphicEl>
                                          </p:spTgt>
                                        </p:tgtEl>
                                      </p:cBhvr>
                                    </p:animEffect>
                                  </p:childTnLst>
                                </p:cTn>
                              </p:par>
                              <p:par>
                                <p:cTn id="53" presetID="63" presetClass="path" presetSubtype="0" accel="50000" decel="50000" fill="hold" grpId="1" nodeType="withEffect">
                                  <p:stCondLst>
                                    <p:cond delay="0"/>
                                  </p:stCondLst>
                                  <p:iterate type="lt">
                                    <p:tmPct val="0"/>
                                  </p:iterate>
                                  <p:childTnLst>
                                    <p:animMotion origin="layout" path="M 0 0  L 0.25 0  E" pathEditMode="relative" ptsTypes="">
                                      <p:cBhvr>
                                        <p:cTn id="54" dur="1000" spd="-100000" fill="hold"/>
                                        <p:tgtEl>
                                          <p:spTgt spid="4">
                                            <p:graphicEl>
                                              <a:dgm id="{F54CC983-2FE2-4D0A-B507-72F8DDB1CE8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4" grpId="1"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0" y="19050"/>
            <a:ext cx="9143999" cy="1143000"/>
          </a:xfrm>
        </p:spPr>
        <p:txBody>
          <a:bodyPr/>
          <a:lstStyle/>
          <a:p>
            <a:pPr eaLnBrk="1" hangingPunct="1"/>
            <a:r>
              <a:rPr lang="en-US" dirty="0" smtClean="0">
                <a:solidFill>
                  <a:schemeClr val="tx2"/>
                </a:solidFill>
                <a:cs typeface="Times New Roman" pitchFamily="18" charset="0"/>
              </a:rPr>
              <a:t>Elaine, Age 33</a:t>
            </a:r>
          </a:p>
        </p:txBody>
      </p:sp>
      <p:sp>
        <p:nvSpPr>
          <p:cNvPr id="25603" name="Content Placeholder 5"/>
          <p:cNvSpPr>
            <a:spLocks noGrp="1"/>
          </p:cNvSpPr>
          <p:nvPr>
            <p:ph idx="1"/>
          </p:nvPr>
        </p:nvSpPr>
        <p:spPr>
          <a:xfrm>
            <a:off x="3886200" y="2209800"/>
            <a:ext cx="4976813" cy="3886200"/>
          </a:xfrm>
        </p:spPr>
        <p:txBody>
          <a:bodyPr>
            <a:normAutofit lnSpcReduction="10000"/>
          </a:bodyPr>
          <a:lstStyle/>
          <a:p>
            <a:pPr eaLnBrk="1" hangingPunct="1">
              <a:buClr>
                <a:schemeClr val="tx2"/>
              </a:buClr>
              <a:buFont typeface="Wingdings" pitchFamily="2" charset="2"/>
              <a:buChar char="§"/>
            </a:pPr>
            <a:r>
              <a:rPr lang="en-US" sz="2400" dirty="0" smtClean="0">
                <a:solidFill>
                  <a:schemeClr val="tx2"/>
                </a:solidFill>
              </a:rPr>
              <a:t>Married, pregnant with first child</a:t>
            </a:r>
            <a:br>
              <a:rPr lang="en-US" sz="2400" dirty="0" smtClean="0">
                <a:solidFill>
                  <a:schemeClr val="tx2"/>
                </a:solidFill>
              </a:rPr>
            </a:br>
            <a:endParaRPr lang="en-US" sz="2400" dirty="0" smtClean="0">
              <a:solidFill>
                <a:schemeClr val="tx2"/>
              </a:solidFill>
            </a:endParaRPr>
          </a:p>
          <a:p>
            <a:pPr eaLnBrk="1" hangingPunct="1">
              <a:buClr>
                <a:schemeClr val="tx2"/>
              </a:buClr>
              <a:buFont typeface="Wingdings" pitchFamily="2" charset="2"/>
              <a:buChar char="§"/>
            </a:pPr>
            <a:r>
              <a:rPr lang="en-US" sz="2400" u="sng" dirty="0" smtClean="0">
                <a:solidFill>
                  <a:schemeClr val="tx2"/>
                </a:solidFill>
              </a:rPr>
              <a:t>Health Status</a:t>
            </a:r>
            <a:r>
              <a:rPr lang="en-US" sz="2400" dirty="0" smtClean="0">
                <a:solidFill>
                  <a:schemeClr val="tx2"/>
                </a:solidFill>
              </a:rPr>
              <a:t> </a:t>
            </a:r>
            <a:br>
              <a:rPr lang="en-US" sz="2400" dirty="0" smtClean="0">
                <a:solidFill>
                  <a:schemeClr val="tx2"/>
                </a:solidFill>
              </a:rPr>
            </a:br>
            <a:r>
              <a:rPr lang="en-US" sz="2400" dirty="0" smtClean="0">
                <a:solidFill>
                  <a:schemeClr val="tx2"/>
                </a:solidFill>
              </a:rPr>
              <a:t>Mother and baby are doing well</a:t>
            </a:r>
            <a:br>
              <a:rPr lang="en-US" sz="2400" dirty="0" smtClean="0">
                <a:solidFill>
                  <a:schemeClr val="tx2"/>
                </a:solidFill>
              </a:rPr>
            </a:br>
            <a:endParaRPr lang="en-US" sz="2400" dirty="0" smtClean="0">
              <a:solidFill>
                <a:schemeClr val="tx2"/>
              </a:solidFill>
            </a:endParaRPr>
          </a:p>
          <a:p>
            <a:pPr eaLnBrk="1" hangingPunct="1">
              <a:buClr>
                <a:schemeClr val="tx2"/>
              </a:buClr>
              <a:buFont typeface="Wingdings" pitchFamily="2" charset="2"/>
              <a:buChar char="§"/>
            </a:pPr>
            <a:r>
              <a:rPr lang="en-US" sz="2400" u="sng" dirty="0" smtClean="0">
                <a:solidFill>
                  <a:schemeClr val="tx2"/>
                </a:solidFill>
              </a:rPr>
              <a:t>Health Goal</a:t>
            </a:r>
            <a:r>
              <a:rPr lang="en-US" sz="2400" dirty="0" smtClean="0">
                <a:solidFill>
                  <a:schemeClr val="tx2"/>
                </a:solidFill>
              </a:rPr>
              <a:t> </a:t>
            </a:r>
            <a:br>
              <a:rPr lang="en-US" sz="2400" dirty="0" smtClean="0">
                <a:solidFill>
                  <a:schemeClr val="tx2"/>
                </a:solidFill>
              </a:rPr>
            </a:br>
            <a:r>
              <a:rPr lang="en-US" sz="2400" dirty="0" smtClean="0">
                <a:solidFill>
                  <a:schemeClr val="tx2"/>
                </a:solidFill>
              </a:rPr>
              <a:t>Receive good care at a reasonable cost; plan for expenses associated with a new child and secure medical coverage for the baby once he or she arrives</a:t>
            </a:r>
          </a:p>
        </p:txBody>
      </p:sp>
      <p:sp>
        <p:nvSpPr>
          <p:cNvPr id="7" name="TextBox 6"/>
          <p:cNvSpPr txBox="1"/>
          <p:nvPr/>
        </p:nvSpPr>
        <p:spPr>
          <a:xfrm>
            <a:off x="3962400" y="1600200"/>
            <a:ext cx="2590800" cy="584775"/>
          </a:xfrm>
          <a:prstGeom prst="rect">
            <a:avLst/>
          </a:prstGeom>
          <a:noFill/>
        </p:spPr>
        <p:txBody>
          <a:bodyPr wrap="square" rtlCol="0">
            <a:spAutoFit/>
          </a:bodyPr>
          <a:lstStyle/>
          <a:p>
            <a:pPr>
              <a:buClr>
                <a:srgbClr val="C00000"/>
              </a:buClr>
            </a:pPr>
            <a:r>
              <a:rPr lang="en-US" sz="3200" b="1" dirty="0" smtClean="0">
                <a:solidFill>
                  <a:schemeClr val="tx2"/>
                </a:solidFill>
              </a:rPr>
              <a:t>Staff Member</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600200"/>
            <a:ext cx="1905000" cy="5148649"/>
          </a:xfrm>
          <a:prstGeom prst="rect">
            <a:avLst/>
          </a:prstGeom>
        </p:spPr>
      </p:pic>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24</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2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fade">
                                      <p:cBhvr>
                                        <p:cTn id="11" dur="500"/>
                                        <p:tgtEl>
                                          <p:spTgt spid="2560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fade">
                                      <p:cBhvr>
                                        <p:cTn id="15" dur="500"/>
                                        <p:tgtEl>
                                          <p:spTgt spid="25603">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25603">
                                            <p:txEl>
                                              <p:pRg st="2" end="2"/>
                                            </p:txEl>
                                          </p:spTgt>
                                        </p:tgtEl>
                                        <p:attrNameLst>
                                          <p:attrName>style.visibility</p:attrName>
                                        </p:attrNameLst>
                                      </p:cBhvr>
                                      <p:to>
                                        <p:strVal val="visible"/>
                                      </p:to>
                                    </p:set>
                                    <p:animEffect transition="in" filter="fade">
                                      <p:cBhvr>
                                        <p:cTn id="19"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185225"/>
              </p:ext>
            </p:extLst>
          </p:nvPr>
        </p:nvGraphicFramePr>
        <p:xfrm>
          <a:off x="838200" y="1066800"/>
          <a:ext cx="80010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215656" y="228600"/>
            <a:ext cx="7162800" cy="707886"/>
          </a:xfrm>
          <a:prstGeom prst="rect">
            <a:avLst/>
          </a:prstGeom>
          <a:solidFill>
            <a:schemeClr val="tx2"/>
          </a:solidFill>
        </p:spPr>
        <p:txBody>
          <a:bodyPr wrap="square" rtlCol="0">
            <a:spAutoFit/>
          </a:bodyPr>
          <a:lstStyle/>
          <a:p>
            <a:pPr algn="ctr"/>
            <a:r>
              <a:rPr lang="en-US" sz="4000" dirty="0" smtClean="0">
                <a:solidFill>
                  <a:schemeClr val="bg1"/>
                </a:solidFill>
                <a:latin typeface="+mj-lt"/>
              </a:rPr>
              <a:t>Recommendations for Elaine</a:t>
            </a:r>
            <a:endParaRPr lang="en-US" sz="4000" dirty="0">
              <a:solidFill>
                <a:schemeClr val="bg1"/>
              </a:solidFill>
              <a:latin typeface="+mj-lt"/>
            </a:endParaRPr>
          </a:p>
        </p:txBody>
      </p:sp>
      <p:sp>
        <p:nvSpPr>
          <p:cNvPr id="6"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25</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2749778547"/>
      </p:ext>
    </p:extLst>
  </p:cSld>
  <p:clrMapOvr>
    <a:masterClrMapping/>
  </p:clrMapOvr>
  <p:transition spd="slow" advTm="8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graphicEl>
                                              <a:dgm id="{9E87D3F1-4C62-44C2-839D-F5FF792F807F}"/>
                                            </p:graphicEl>
                                          </p:spTgt>
                                        </p:tgtEl>
                                        <p:attrNameLst>
                                          <p:attrName>style.visibility</p:attrName>
                                        </p:attrNameLst>
                                      </p:cBhvr>
                                      <p:to>
                                        <p:strVal val="visible"/>
                                      </p:to>
                                    </p:set>
                                    <p:anim calcmode="lin" valueType="num">
                                      <p:cBhvr>
                                        <p:cTn id="7" dur="1000" fill="hold"/>
                                        <p:tgtEl>
                                          <p:spTgt spid="4">
                                            <p:graphicEl>
                                              <a:dgm id="{9E87D3F1-4C62-44C2-839D-F5FF792F807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9E87D3F1-4C62-44C2-839D-F5FF792F807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9E87D3F1-4C62-44C2-839D-F5FF792F807F}"/>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9E87D3F1-4C62-44C2-839D-F5FF792F807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193D7722-BC70-46AA-A506-3DB4A98F9308}"/>
                                            </p:graphicEl>
                                          </p:spTgt>
                                        </p:tgtEl>
                                        <p:attrNameLst>
                                          <p:attrName>style.visibility</p:attrName>
                                        </p:attrNameLst>
                                      </p:cBhvr>
                                      <p:to>
                                        <p:strVal val="visible"/>
                                      </p:to>
                                    </p:set>
                                    <p:animEffect transition="in" filter="fade">
                                      <p:cBhvr>
                                        <p:cTn id="13" dur="1000"/>
                                        <p:tgtEl>
                                          <p:spTgt spid="4">
                                            <p:graphicEl>
                                              <a:dgm id="{193D7722-BC70-46AA-A506-3DB4A98F9308}"/>
                                            </p:graphicEl>
                                          </p:spTgt>
                                        </p:tgtEl>
                                      </p:cBhvr>
                                    </p:animEffect>
                                  </p:childTnLst>
                                </p:cTn>
                              </p:par>
                              <p:par>
                                <p:cTn id="14" presetID="63" presetClass="path" presetSubtype="0" accel="50000" decel="50000" fill="hold" grpId="1" nodeType="withEffect">
                                  <p:stCondLst>
                                    <p:cond delay="0"/>
                                  </p:stCondLst>
                                  <p:childTnLst>
                                    <p:animMotion origin="layout" path="M 0 0  L 0.25 0  E" pathEditMode="relative" ptsTypes="">
                                      <p:cBhvr>
                                        <p:cTn id="15" dur="1000" spd="-100000" fill="hold"/>
                                        <p:tgtEl>
                                          <p:spTgt spid="4">
                                            <p:graphicEl>
                                              <a:dgm id="{193D7722-BC70-46AA-A506-3DB4A98F9308}"/>
                                            </p:graphicEl>
                                          </p:spTgt>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4">
                                            <p:graphicEl>
                                              <a:dgm id="{A60E8B29-3A41-41E6-92ED-087DF974D6A6}"/>
                                            </p:graphicEl>
                                          </p:spTgt>
                                        </p:tgtEl>
                                        <p:attrNameLst>
                                          <p:attrName>style.visibility</p:attrName>
                                        </p:attrNameLst>
                                      </p:cBhvr>
                                      <p:to>
                                        <p:strVal val="visible"/>
                                      </p:to>
                                    </p:set>
                                    <p:anim calcmode="lin" valueType="num">
                                      <p:cBhvr>
                                        <p:cTn id="20" dur="1000" fill="hold"/>
                                        <p:tgtEl>
                                          <p:spTgt spid="4">
                                            <p:graphicEl>
                                              <a:dgm id="{A60E8B29-3A41-41E6-92ED-087DF974D6A6}"/>
                                            </p:graphicEl>
                                          </p:spTgt>
                                        </p:tgtEl>
                                        <p:attrNameLst>
                                          <p:attrName>ppt_w</p:attrName>
                                        </p:attrNameLst>
                                      </p:cBhvr>
                                      <p:tavLst>
                                        <p:tav tm="0">
                                          <p:val>
                                            <p:fltVal val="0"/>
                                          </p:val>
                                        </p:tav>
                                        <p:tav tm="100000">
                                          <p:val>
                                            <p:strVal val="#ppt_w"/>
                                          </p:val>
                                        </p:tav>
                                      </p:tavLst>
                                    </p:anim>
                                    <p:anim calcmode="lin" valueType="num">
                                      <p:cBhvr>
                                        <p:cTn id="21" dur="1000" fill="hold"/>
                                        <p:tgtEl>
                                          <p:spTgt spid="4">
                                            <p:graphicEl>
                                              <a:dgm id="{A60E8B29-3A41-41E6-92ED-087DF974D6A6}"/>
                                            </p:graphicEl>
                                          </p:spTgt>
                                        </p:tgtEl>
                                        <p:attrNameLst>
                                          <p:attrName>ppt_h</p:attrName>
                                        </p:attrNameLst>
                                      </p:cBhvr>
                                      <p:tavLst>
                                        <p:tav tm="0">
                                          <p:val>
                                            <p:fltVal val="0"/>
                                          </p:val>
                                        </p:tav>
                                        <p:tav tm="100000">
                                          <p:val>
                                            <p:strVal val="#ppt_h"/>
                                          </p:val>
                                        </p:tav>
                                      </p:tavLst>
                                    </p:anim>
                                    <p:anim calcmode="lin" valueType="num">
                                      <p:cBhvr>
                                        <p:cTn id="22" dur="1000" fill="hold"/>
                                        <p:tgtEl>
                                          <p:spTgt spid="4">
                                            <p:graphicEl>
                                              <a:dgm id="{A60E8B29-3A41-41E6-92ED-087DF974D6A6}"/>
                                            </p:graphicEl>
                                          </p:spTgt>
                                        </p:tgtEl>
                                        <p:attrNameLst>
                                          <p:attrName>style.rotation</p:attrName>
                                        </p:attrNameLst>
                                      </p:cBhvr>
                                      <p:tavLst>
                                        <p:tav tm="0">
                                          <p:val>
                                            <p:fltVal val="90"/>
                                          </p:val>
                                        </p:tav>
                                        <p:tav tm="100000">
                                          <p:val>
                                            <p:fltVal val="0"/>
                                          </p:val>
                                        </p:tav>
                                      </p:tavLst>
                                    </p:anim>
                                    <p:animEffect transition="in" filter="fade">
                                      <p:cBhvr>
                                        <p:cTn id="23" dur="1000"/>
                                        <p:tgtEl>
                                          <p:spTgt spid="4">
                                            <p:graphicEl>
                                              <a:dgm id="{A60E8B29-3A41-41E6-92ED-087DF974D6A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12A3826-2E3C-4C07-A727-88547A37A6F8}"/>
                                            </p:graphicEl>
                                          </p:spTgt>
                                        </p:tgtEl>
                                        <p:attrNameLst>
                                          <p:attrName>style.visibility</p:attrName>
                                        </p:attrNameLst>
                                      </p:cBhvr>
                                      <p:to>
                                        <p:strVal val="visible"/>
                                      </p:to>
                                    </p:set>
                                    <p:animEffect transition="in" filter="fade">
                                      <p:cBhvr>
                                        <p:cTn id="26" dur="1000"/>
                                        <p:tgtEl>
                                          <p:spTgt spid="4">
                                            <p:graphicEl>
                                              <a:dgm id="{D12A3826-2E3C-4C07-A727-88547A37A6F8}"/>
                                            </p:graphicEl>
                                          </p:spTgt>
                                        </p:tgtEl>
                                      </p:cBhvr>
                                    </p:animEffect>
                                  </p:childTnLst>
                                </p:cTn>
                              </p:par>
                              <p:par>
                                <p:cTn id="27" presetID="63" presetClass="path" presetSubtype="0" accel="50000" decel="50000" fill="hold" grpId="1" nodeType="withEffect">
                                  <p:stCondLst>
                                    <p:cond delay="0"/>
                                  </p:stCondLst>
                                  <p:childTnLst>
                                    <p:animMotion origin="layout" path="M 0 0  L 0.25 0  E" pathEditMode="relative" ptsTypes="">
                                      <p:cBhvr>
                                        <p:cTn id="28" dur="1000" spd="-100000" fill="hold"/>
                                        <p:tgtEl>
                                          <p:spTgt spid="4">
                                            <p:graphicEl>
                                              <a:dgm id="{D12A3826-2E3C-4C07-A727-88547A37A6F8}"/>
                                            </p:graphicEl>
                                          </p:spTgt>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4">
                                            <p:graphicEl>
                                              <a:dgm id="{3364F820-B13F-496A-8388-7D4ADED4386F}"/>
                                            </p:graphicEl>
                                          </p:spTgt>
                                        </p:tgtEl>
                                        <p:attrNameLst>
                                          <p:attrName>style.visibility</p:attrName>
                                        </p:attrNameLst>
                                      </p:cBhvr>
                                      <p:to>
                                        <p:strVal val="visible"/>
                                      </p:to>
                                    </p:set>
                                    <p:anim calcmode="lin" valueType="num">
                                      <p:cBhvr>
                                        <p:cTn id="33" dur="1000" fill="hold"/>
                                        <p:tgtEl>
                                          <p:spTgt spid="4">
                                            <p:graphicEl>
                                              <a:dgm id="{3364F820-B13F-496A-8388-7D4ADED4386F}"/>
                                            </p:graphicEl>
                                          </p:spTgt>
                                        </p:tgtEl>
                                        <p:attrNameLst>
                                          <p:attrName>ppt_w</p:attrName>
                                        </p:attrNameLst>
                                      </p:cBhvr>
                                      <p:tavLst>
                                        <p:tav tm="0">
                                          <p:val>
                                            <p:fltVal val="0"/>
                                          </p:val>
                                        </p:tav>
                                        <p:tav tm="100000">
                                          <p:val>
                                            <p:strVal val="#ppt_w"/>
                                          </p:val>
                                        </p:tav>
                                      </p:tavLst>
                                    </p:anim>
                                    <p:anim calcmode="lin" valueType="num">
                                      <p:cBhvr>
                                        <p:cTn id="34" dur="1000" fill="hold"/>
                                        <p:tgtEl>
                                          <p:spTgt spid="4">
                                            <p:graphicEl>
                                              <a:dgm id="{3364F820-B13F-496A-8388-7D4ADED4386F}"/>
                                            </p:graphicEl>
                                          </p:spTgt>
                                        </p:tgtEl>
                                        <p:attrNameLst>
                                          <p:attrName>ppt_h</p:attrName>
                                        </p:attrNameLst>
                                      </p:cBhvr>
                                      <p:tavLst>
                                        <p:tav tm="0">
                                          <p:val>
                                            <p:fltVal val="0"/>
                                          </p:val>
                                        </p:tav>
                                        <p:tav tm="100000">
                                          <p:val>
                                            <p:strVal val="#ppt_h"/>
                                          </p:val>
                                        </p:tav>
                                      </p:tavLst>
                                    </p:anim>
                                    <p:anim calcmode="lin" valueType="num">
                                      <p:cBhvr>
                                        <p:cTn id="35" dur="1000" fill="hold"/>
                                        <p:tgtEl>
                                          <p:spTgt spid="4">
                                            <p:graphicEl>
                                              <a:dgm id="{3364F820-B13F-496A-8388-7D4ADED4386F}"/>
                                            </p:graphicEl>
                                          </p:spTgt>
                                        </p:tgtEl>
                                        <p:attrNameLst>
                                          <p:attrName>style.rotation</p:attrName>
                                        </p:attrNameLst>
                                      </p:cBhvr>
                                      <p:tavLst>
                                        <p:tav tm="0">
                                          <p:val>
                                            <p:fltVal val="90"/>
                                          </p:val>
                                        </p:tav>
                                        <p:tav tm="100000">
                                          <p:val>
                                            <p:fltVal val="0"/>
                                          </p:val>
                                        </p:tav>
                                      </p:tavLst>
                                    </p:anim>
                                    <p:animEffect transition="in" filter="fade">
                                      <p:cBhvr>
                                        <p:cTn id="36" dur="1000"/>
                                        <p:tgtEl>
                                          <p:spTgt spid="4">
                                            <p:graphicEl>
                                              <a:dgm id="{3364F820-B13F-496A-8388-7D4ADED4386F}"/>
                                            </p:graphicEl>
                                          </p:spTgt>
                                        </p:tgtEl>
                                      </p:cBhvr>
                                    </p:animEffect>
                                  </p:childTnLst>
                                </p:cTn>
                              </p:par>
                              <p:par>
                                <p:cTn id="37" presetID="10" presetClass="entr" presetSubtype="0" fill="hold" grpId="0" nodeType="withEffect">
                                  <p:stCondLst>
                                    <p:cond delay="0"/>
                                  </p:stCondLst>
                                  <p:iterate type="lt">
                                    <p:tmPct val="0"/>
                                  </p:iterate>
                                  <p:childTnLst>
                                    <p:set>
                                      <p:cBhvr>
                                        <p:cTn id="38" dur="1" fill="hold">
                                          <p:stCondLst>
                                            <p:cond delay="0"/>
                                          </p:stCondLst>
                                        </p:cTn>
                                        <p:tgtEl>
                                          <p:spTgt spid="4">
                                            <p:graphicEl>
                                              <a:dgm id="{B8C87BA3-2339-4CFC-B0F3-582D7C37476C}"/>
                                            </p:graphicEl>
                                          </p:spTgt>
                                        </p:tgtEl>
                                        <p:attrNameLst>
                                          <p:attrName>style.visibility</p:attrName>
                                        </p:attrNameLst>
                                      </p:cBhvr>
                                      <p:to>
                                        <p:strVal val="visible"/>
                                      </p:to>
                                    </p:set>
                                    <p:animEffect transition="in" filter="fade">
                                      <p:cBhvr>
                                        <p:cTn id="39" dur="1000"/>
                                        <p:tgtEl>
                                          <p:spTgt spid="4">
                                            <p:graphicEl>
                                              <a:dgm id="{B8C87BA3-2339-4CFC-B0F3-582D7C37476C}"/>
                                            </p:graphicEl>
                                          </p:spTgt>
                                        </p:tgtEl>
                                      </p:cBhvr>
                                    </p:animEffect>
                                  </p:childTnLst>
                                </p:cTn>
                              </p:par>
                              <p:par>
                                <p:cTn id="40" presetID="63" presetClass="path" presetSubtype="0" accel="50000" decel="50000" fill="hold" grpId="1" nodeType="withEffect">
                                  <p:stCondLst>
                                    <p:cond delay="0"/>
                                  </p:stCondLst>
                                  <p:iterate type="lt">
                                    <p:tmPct val="0"/>
                                  </p:iterate>
                                  <p:childTnLst>
                                    <p:animMotion origin="layout" path="M 0 0  L 0.25 0  E" pathEditMode="relative" ptsTypes="">
                                      <p:cBhvr>
                                        <p:cTn id="41" dur="1000" spd="-100000" fill="hold"/>
                                        <p:tgtEl>
                                          <p:spTgt spid="4">
                                            <p:graphicEl>
                                              <a:dgm id="{B8C87BA3-2339-4CFC-B0F3-582D7C37476C}"/>
                                            </p:graphicEl>
                                          </p:spTgt>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4">
                                            <p:graphicEl>
                                              <a:dgm id="{D91B0B47-F3B7-4737-BE5C-BB3F0115C9EB}"/>
                                            </p:graphicEl>
                                          </p:spTgt>
                                        </p:tgtEl>
                                        <p:attrNameLst>
                                          <p:attrName>style.visibility</p:attrName>
                                        </p:attrNameLst>
                                      </p:cBhvr>
                                      <p:to>
                                        <p:strVal val="visible"/>
                                      </p:to>
                                    </p:set>
                                    <p:anim calcmode="lin" valueType="num">
                                      <p:cBhvr>
                                        <p:cTn id="46" dur="1000" fill="hold"/>
                                        <p:tgtEl>
                                          <p:spTgt spid="4">
                                            <p:graphicEl>
                                              <a:dgm id="{D91B0B47-F3B7-4737-BE5C-BB3F0115C9EB}"/>
                                            </p:graphicEl>
                                          </p:spTgt>
                                        </p:tgtEl>
                                        <p:attrNameLst>
                                          <p:attrName>ppt_w</p:attrName>
                                        </p:attrNameLst>
                                      </p:cBhvr>
                                      <p:tavLst>
                                        <p:tav tm="0">
                                          <p:val>
                                            <p:fltVal val="0"/>
                                          </p:val>
                                        </p:tav>
                                        <p:tav tm="100000">
                                          <p:val>
                                            <p:strVal val="#ppt_w"/>
                                          </p:val>
                                        </p:tav>
                                      </p:tavLst>
                                    </p:anim>
                                    <p:anim calcmode="lin" valueType="num">
                                      <p:cBhvr>
                                        <p:cTn id="47" dur="1000" fill="hold"/>
                                        <p:tgtEl>
                                          <p:spTgt spid="4">
                                            <p:graphicEl>
                                              <a:dgm id="{D91B0B47-F3B7-4737-BE5C-BB3F0115C9EB}"/>
                                            </p:graphicEl>
                                          </p:spTgt>
                                        </p:tgtEl>
                                        <p:attrNameLst>
                                          <p:attrName>ppt_h</p:attrName>
                                        </p:attrNameLst>
                                      </p:cBhvr>
                                      <p:tavLst>
                                        <p:tav tm="0">
                                          <p:val>
                                            <p:fltVal val="0"/>
                                          </p:val>
                                        </p:tav>
                                        <p:tav tm="100000">
                                          <p:val>
                                            <p:strVal val="#ppt_h"/>
                                          </p:val>
                                        </p:tav>
                                      </p:tavLst>
                                    </p:anim>
                                    <p:anim calcmode="lin" valueType="num">
                                      <p:cBhvr>
                                        <p:cTn id="48" dur="1000" fill="hold"/>
                                        <p:tgtEl>
                                          <p:spTgt spid="4">
                                            <p:graphicEl>
                                              <a:dgm id="{D91B0B47-F3B7-4737-BE5C-BB3F0115C9EB}"/>
                                            </p:graphicEl>
                                          </p:spTgt>
                                        </p:tgtEl>
                                        <p:attrNameLst>
                                          <p:attrName>style.rotation</p:attrName>
                                        </p:attrNameLst>
                                      </p:cBhvr>
                                      <p:tavLst>
                                        <p:tav tm="0">
                                          <p:val>
                                            <p:fltVal val="90"/>
                                          </p:val>
                                        </p:tav>
                                        <p:tav tm="100000">
                                          <p:val>
                                            <p:fltVal val="0"/>
                                          </p:val>
                                        </p:tav>
                                      </p:tavLst>
                                    </p:anim>
                                    <p:animEffect transition="in" filter="fade">
                                      <p:cBhvr>
                                        <p:cTn id="49" dur="1000"/>
                                        <p:tgtEl>
                                          <p:spTgt spid="4">
                                            <p:graphicEl>
                                              <a:dgm id="{D91B0B47-F3B7-4737-BE5C-BB3F0115C9EB}"/>
                                            </p:graphicEl>
                                          </p:spTgt>
                                        </p:tgtEl>
                                      </p:cBhvr>
                                    </p:animEffect>
                                  </p:childTnLst>
                                </p:cTn>
                              </p:par>
                              <p:par>
                                <p:cTn id="50" presetID="10" presetClass="entr" presetSubtype="0" fill="hold" grpId="0" nodeType="withEffect">
                                  <p:stCondLst>
                                    <p:cond delay="0"/>
                                  </p:stCondLst>
                                  <p:iterate type="lt">
                                    <p:tmPct val="0"/>
                                  </p:iterate>
                                  <p:childTnLst>
                                    <p:set>
                                      <p:cBhvr>
                                        <p:cTn id="51" dur="1" fill="hold">
                                          <p:stCondLst>
                                            <p:cond delay="0"/>
                                          </p:stCondLst>
                                        </p:cTn>
                                        <p:tgtEl>
                                          <p:spTgt spid="4">
                                            <p:graphicEl>
                                              <a:dgm id="{F54CC983-2FE2-4D0A-B507-72F8DDB1CE8B}"/>
                                            </p:graphicEl>
                                          </p:spTgt>
                                        </p:tgtEl>
                                        <p:attrNameLst>
                                          <p:attrName>style.visibility</p:attrName>
                                        </p:attrNameLst>
                                      </p:cBhvr>
                                      <p:to>
                                        <p:strVal val="visible"/>
                                      </p:to>
                                    </p:set>
                                    <p:animEffect transition="in" filter="fade">
                                      <p:cBhvr>
                                        <p:cTn id="52" dur="1000"/>
                                        <p:tgtEl>
                                          <p:spTgt spid="4">
                                            <p:graphicEl>
                                              <a:dgm id="{F54CC983-2FE2-4D0A-B507-72F8DDB1CE8B}"/>
                                            </p:graphicEl>
                                          </p:spTgt>
                                        </p:tgtEl>
                                      </p:cBhvr>
                                    </p:animEffect>
                                  </p:childTnLst>
                                </p:cTn>
                              </p:par>
                              <p:par>
                                <p:cTn id="53" presetID="63" presetClass="path" presetSubtype="0" accel="50000" decel="50000" fill="hold" grpId="1" nodeType="withEffect">
                                  <p:stCondLst>
                                    <p:cond delay="0"/>
                                  </p:stCondLst>
                                  <p:iterate type="lt">
                                    <p:tmPct val="0"/>
                                  </p:iterate>
                                  <p:childTnLst>
                                    <p:animMotion origin="layout" path="M 0 0  L 0.25 0  E" pathEditMode="relative" ptsTypes="">
                                      <p:cBhvr>
                                        <p:cTn id="54" dur="1000" spd="-100000" fill="hold"/>
                                        <p:tgtEl>
                                          <p:spTgt spid="4">
                                            <p:graphicEl>
                                              <a:dgm id="{F54CC983-2FE2-4D0A-B507-72F8DDB1CE8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Make Your Benefit </a:t>
            </a:r>
            <a:r>
              <a:rPr lang="en-US" dirty="0">
                <a:solidFill>
                  <a:schemeClr val="tx2"/>
                </a:solidFill>
              </a:rPr>
              <a:t>E</a:t>
            </a:r>
            <a:r>
              <a:rPr lang="en-US" dirty="0" smtClean="0">
                <a:solidFill>
                  <a:schemeClr val="tx2"/>
                </a:solidFill>
              </a:rPr>
              <a:t>lections Online</a:t>
            </a:r>
            <a:endParaRPr lang="en-US" dirty="0">
              <a:solidFill>
                <a:schemeClr val="tx2"/>
              </a:solidFill>
            </a:endParaRPr>
          </a:p>
        </p:txBody>
      </p:sp>
      <p:sp>
        <p:nvSpPr>
          <p:cNvPr id="3" name="TextBox 2"/>
          <p:cNvSpPr txBox="1"/>
          <p:nvPr/>
        </p:nvSpPr>
        <p:spPr>
          <a:xfrm>
            <a:off x="609600" y="1524000"/>
            <a:ext cx="4572000" cy="5262979"/>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tx2"/>
                </a:solidFill>
              </a:rPr>
              <a:t>Logon to Access.smu between 14</a:t>
            </a:r>
            <a:r>
              <a:rPr lang="en-US" sz="2400" baseline="30000" dirty="0" smtClean="0">
                <a:solidFill>
                  <a:schemeClr val="tx2"/>
                </a:solidFill>
              </a:rPr>
              <a:t>th</a:t>
            </a:r>
            <a:r>
              <a:rPr lang="en-US" sz="2400" dirty="0" smtClean="0">
                <a:solidFill>
                  <a:schemeClr val="tx2"/>
                </a:solidFill>
              </a:rPr>
              <a:t> and 31</a:t>
            </a:r>
            <a:r>
              <a:rPr lang="en-US" sz="2400" baseline="30000" dirty="0" smtClean="0">
                <a:solidFill>
                  <a:schemeClr val="tx2"/>
                </a:solidFill>
              </a:rPr>
              <a:t>st</a:t>
            </a:r>
            <a:r>
              <a:rPr lang="en-US" sz="2400" dirty="0" smtClean="0">
                <a:solidFill>
                  <a:schemeClr val="tx2"/>
                </a:solidFill>
              </a:rPr>
              <a:t> of October</a:t>
            </a:r>
          </a:p>
          <a:p>
            <a:pPr marL="285750" indent="-285750">
              <a:buFont typeface="Arial" pitchFamily="34" charset="0"/>
              <a:buChar char="•"/>
            </a:pPr>
            <a:endParaRPr lang="en-US" sz="2400" dirty="0">
              <a:solidFill>
                <a:schemeClr val="tx2"/>
              </a:solidFill>
            </a:endParaRPr>
          </a:p>
          <a:p>
            <a:pPr marL="285750" indent="-285750">
              <a:buFont typeface="Arial" pitchFamily="34" charset="0"/>
              <a:buChar char="•"/>
            </a:pPr>
            <a:r>
              <a:rPr lang="en-US" sz="2400" dirty="0" smtClean="0">
                <a:solidFill>
                  <a:schemeClr val="tx2"/>
                </a:solidFill>
              </a:rPr>
              <a:t>Click to on Employee Self-Service</a:t>
            </a:r>
          </a:p>
          <a:p>
            <a:pPr marL="285750" indent="-285750">
              <a:buFont typeface="Arial" pitchFamily="34" charset="0"/>
              <a:buChar char="•"/>
            </a:pPr>
            <a:endParaRPr lang="en-US" sz="2400" dirty="0">
              <a:solidFill>
                <a:schemeClr val="tx2"/>
              </a:solidFill>
            </a:endParaRPr>
          </a:p>
          <a:p>
            <a:pPr marL="285750" indent="-285750">
              <a:buFont typeface="Arial" pitchFamily="34" charset="0"/>
              <a:buChar char="•"/>
            </a:pPr>
            <a:r>
              <a:rPr lang="en-US" sz="2400" dirty="0" smtClean="0">
                <a:solidFill>
                  <a:schemeClr val="tx2"/>
                </a:solidFill>
              </a:rPr>
              <a:t>Click Benefits, then Benefits Enrollment</a:t>
            </a:r>
          </a:p>
          <a:p>
            <a:pPr marL="285750" indent="-285750">
              <a:buFont typeface="Arial" pitchFamily="34" charset="0"/>
              <a:buChar char="•"/>
            </a:pPr>
            <a:endParaRPr lang="en-US" sz="2400" dirty="0">
              <a:solidFill>
                <a:schemeClr val="tx2"/>
              </a:solidFill>
            </a:endParaRPr>
          </a:p>
          <a:p>
            <a:pPr marL="285750" indent="-285750">
              <a:buFont typeface="Arial" pitchFamily="34" charset="0"/>
              <a:buChar char="•"/>
            </a:pPr>
            <a:r>
              <a:rPr lang="en-US" sz="2400" dirty="0" smtClean="0">
                <a:solidFill>
                  <a:schemeClr val="tx2"/>
                </a:solidFill>
              </a:rPr>
              <a:t>Follow the directions to make your 2013 benefit elections</a:t>
            </a:r>
            <a:br>
              <a:rPr lang="en-US" sz="2400" dirty="0" smtClean="0">
                <a:solidFill>
                  <a:schemeClr val="tx2"/>
                </a:solidFill>
              </a:rPr>
            </a:br>
            <a:endParaRPr lang="en-US" sz="2400" dirty="0" smtClean="0">
              <a:solidFill>
                <a:schemeClr val="tx2"/>
              </a:solidFill>
            </a:endParaRPr>
          </a:p>
          <a:p>
            <a:pPr algn="ctr"/>
            <a:r>
              <a:rPr lang="en-US" b="1" i="1" dirty="0" smtClean="0">
                <a:solidFill>
                  <a:schemeClr val="tx2"/>
                </a:solidFill>
              </a:rPr>
              <a:t>Questions? </a:t>
            </a:r>
            <a:r>
              <a:rPr lang="en-US" dirty="0" smtClean="0">
                <a:solidFill>
                  <a:schemeClr val="tx2"/>
                </a:solidFill>
              </a:rPr>
              <a:t/>
            </a:r>
            <a:br>
              <a:rPr lang="en-US" dirty="0" smtClean="0">
                <a:solidFill>
                  <a:schemeClr val="tx2"/>
                </a:solidFill>
              </a:rPr>
            </a:br>
            <a:r>
              <a:rPr lang="en-US" smtClean="0">
                <a:solidFill>
                  <a:schemeClr val="tx2"/>
                </a:solidFill>
              </a:rPr>
              <a:t>Email </a:t>
            </a:r>
            <a:r>
              <a:rPr lang="en-US" smtClean="0">
                <a:solidFill>
                  <a:schemeClr val="tx2"/>
                </a:solidFill>
                <a:hlinkClick r:id="rId4"/>
              </a:rPr>
              <a:t>benefitsu@smu.edu</a:t>
            </a:r>
            <a:r>
              <a:rPr lang="en-US" smtClean="0">
                <a:solidFill>
                  <a:schemeClr val="tx2"/>
                </a:solidFill>
              </a:rPr>
              <a:t> </a:t>
            </a:r>
            <a:r>
              <a:rPr lang="en-US" dirty="0" smtClean="0">
                <a:solidFill>
                  <a:schemeClr val="tx2"/>
                </a:solidFill>
              </a:rPr>
              <a:t/>
            </a:r>
            <a:br>
              <a:rPr lang="en-US" dirty="0" smtClean="0">
                <a:solidFill>
                  <a:schemeClr val="tx2"/>
                </a:solidFill>
              </a:rPr>
            </a:br>
            <a:r>
              <a:rPr lang="en-US" dirty="0" smtClean="0">
                <a:solidFill>
                  <a:schemeClr val="tx2"/>
                </a:solidFill>
              </a:rPr>
              <a:t>or call 8-3311</a:t>
            </a:r>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1524000"/>
            <a:ext cx="3048000" cy="4574859"/>
          </a:xfrm>
          <a:prstGeom prst="rect">
            <a:avLst/>
          </a:prstGeom>
          <a:effectLst>
            <a:outerShdw blurRad="50800" dist="38100" dir="5400000" algn="t" rotWithShape="0">
              <a:prstClr val="black">
                <a:alpha val="40000"/>
              </a:prstClr>
            </a:outerShdw>
            <a:softEdge rad="31750"/>
          </a:effectLst>
        </p:spPr>
      </p:pic>
      <p:sp>
        <p:nvSpPr>
          <p:cNvPr id="5"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26</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1955620959"/>
      </p:ext>
    </p:extLst>
  </p:cSld>
  <p:clrMapOvr>
    <a:masterClrMapping/>
  </p:clrMapOvr>
  <p:transition spd="slow" advTm="64000">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Helpful Resources</a:t>
            </a:r>
            <a:endParaRPr lang="en-US" dirty="0">
              <a:solidFill>
                <a:schemeClr val="tx2"/>
              </a:solidFill>
            </a:endParaRPr>
          </a:p>
        </p:txBody>
      </p:sp>
      <p:sp>
        <p:nvSpPr>
          <p:cNvPr id="3" name="Content Placeholder 2"/>
          <p:cNvSpPr>
            <a:spLocks noGrp="1"/>
          </p:cNvSpPr>
          <p:nvPr>
            <p:ph idx="1"/>
          </p:nvPr>
        </p:nvSpPr>
        <p:spPr>
          <a:xfrm>
            <a:off x="457200" y="1600200"/>
            <a:ext cx="4648200" cy="4525963"/>
          </a:xfrm>
        </p:spPr>
        <p:txBody>
          <a:bodyPr>
            <a:normAutofit fontScale="85000" lnSpcReduction="20000"/>
          </a:bodyPr>
          <a:lstStyle/>
          <a:p>
            <a:r>
              <a:rPr lang="en-US" dirty="0" smtClean="0">
                <a:solidFill>
                  <a:schemeClr val="tx2"/>
                </a:solidFill>
              </a:rPr>
              <a:t>2013 Benefits Highlights</a:t>
            </a:r>
          </a:p>
          <a:p>
            <a:r>
              <a:rPr lang="en-US" dirty="0" smtClean="0">
                <a:solidFill>
                  <a:schemeClr val="tx2"/>
                </a:solidFill>
              </a:rPr>
              <a:t>2013 Benefits Guide</a:t>
            </a:r>
          </a:p>
          <a:p>
            <a:r>
              <a:rPr lang="en-US" dirty="0" smtClean="0">
                <a:solidFill>
                  <a:schemeClr val="tx2"/>
                </a:solidFill>
              </a:rPr>
              <a:t>Benefits website at smu.edu/</a:t>
            </a:r>
            <a:r>
              <a:rPr lang="en-US" dirty="0" err="1" smtClean="0">
                <a:solidFill>
                  <a:schemeClr val="tx2"/>
                </a:solidFill>
              </a:rPr>
              <a:t>hr</a:t>
            </a:r>
            <a:r>
              <a:rPr lang="en-US" dirty="0" smtClean="0">
                <a:solidFill>
                  <a:schemeClr val="tx2"/>
                </a:solidFill>
              </a:rPr>
              <a:t>/benefits</a:t>
            </a:r>
          </a:p>
          <a:p>
            <a:r>
              <a:rPr lang="en-US" dirty="0" smtClean="0">
                <a:solidFill>
                  <a:schemeClr val="tx2"/>
                </a:solidFill>
              </a:rPr>
              <a:t>Human Resources Benefits Specialists</a:t>
            </a:r>
          </a:p>
          <a:p>
            <a:pPr lvl="1"/>
            <a:r>
              <a:rPr lang="en-US" dirty="0" smtClean="0">
                <a:solidFill>
                  <a:schemeClr val="tx2"/>
                </a:solidFill>
              </a:rPr>
              <a:t>Email: </a:t>
            </a:r>
            <a:r>
              <a:rPr lang="en-US" b="1" dirty="0" smtClean="0">
                <a:solidFill>
                  <a:schemeClr val="tx2"/>
                </a:solidFill>
                <a:hlinkClick r:id="rId4"/>
              </a:rPr>
              <a:t>benefitsu@smu.edu</a:t>
            </a:r>
            <a:endParaRPr lang="en-US" b="1" dirty="0" smtClean="0">
              <a:solidFill>
                <a:schemeClr val="tx2"/>
              </a:solidFill>
            </a:endParaRPr>
          </a:p>
          <a:p>
            <a:pPr lvl="1"/>
            <a:r>
              <a:rPr lang="en-US" dirty="0" smtClean="0">
                <a:solidFill>
                  <a:schemeClr val="tx2"/>
                </a:solidFill>
              </a:rPr>
              <a:t>Call:</a:t>
            </a:r>
            <a:r>
              <a:rPr lang="en-US" b="1" dirty="0" smtClean="0">
                <a:solidFill>
                  <a:schemeClr val="tx2"/>
                </a:solidFill>
              </a:rPr>
              <a:t> 8-3311</a:t>
            </a:r>
          </a:p>
          <a:p>
            <a:r>
              <a:rPr lang="en-US" dirty="0" smtClean="0">
                <a:solidFill>
                  <a:schemeClr val="tx2"/>
                </a:solidFill>
              </a:rPr>
              <a:t>Contact Compass Health Pro</a:t>
            </a:r>
          </a:p>
          <a:p>
            <a:pPr lvl="1"/>
            <a:r>
              <a:rPr lang="en-US" b="1" dirty="0" smtClean="0">
                <a:solidFill>
                  <a:schemeClr val="tx2"/>
                </a:solidFill>
                <a:hlinkClick r:id="rId5"/>
              </a:rPr>
              <a:t>answers@compassphs.com</a:t>
            </a:r>
            <a:endParaRPr lang="en-US" b="1" dirty="0" smtClean="0">
              <a:solidFill>
                <a:schemeClr val="tx2"/>
              </a:solidFill>
            </a:endParaRPr>
          </a:p>
          <a:p>
            <a:pPr lvl="1"/>
            <a:r>
              <a:rPr lang="en-US" b="1" dirty="0" smtClean="0">
                <a:solidFill>
                  <a:schemeClr val="tx2"/>
                </a:solidFill>
              </a:rPr>
              <a:t>1-800-513-1667 X726 </a:t>
            </a:r>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1524000"/>
            <a:ext cx="3057144" cy="4495800"/>
          </a:xfrm>
          <a:prstGeom prst="rect">
            <a:avLst/>
          </a:prstGeom>
          <a:effectLst>
            <a:outerShdw blurRad="50800" dist="38100" dir="5400000" algn="t" rotWithShape="0">
              <a:prstClr val="black">
                <a:alpha val="40000"/>
              </a:prstClr>
            </a:outerShdw>
            <a:softEdge rad="31750"/>
          </a:effectLst>
        </p:spPr>
      </p:pic>
      <p:sp>
        <p:nvSpPr>
          <p:cNvPr id="5"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27</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1842717495"/>
      </p:ext>
    </p:extLst>
  </p:cSld>
  <p:clrMapOvr>
    <a:masterClrMapping/>
  </p:clrMapOvr>
  <p:transition spd="slow" advTm="8000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22313" y="1600200"/>
            <a:ext cx="7772400" cy="2667001"/>
          </a:xfrm>
        </p:spPr>
        <p:txBody>
          <a:bodyPr rtlCol="0">
            <a:normAutofit/>
          </a:bodyPr>
          <a:lstStyle/>
          <a:p>
            <a:pPr eaLnBrk="1" fontAlgn="auto" hangingPunct="1">
              <a:spcAft>
                <a:spcPts val="0"/>
              </a:spcAft>
              <a:defRPr/>
            </a:pPr>
            <a:r>
              <a:rPr lang="en-US" sz="6000" dirty="0" smtClean="0">
                <a:solidFill>
                  <a:schemeClr val="tx2"/>
                </a:solidFill>
                <a:cs typeface="Times New Roman" pitchFamily="18" charset="0"/>
              </a:rPr>
              <a:t>Evaluate Your Needs</a:t>
            </a:r>
            <a:r>
              <a:rPr lang="en-US" sz="6800" dirty="0" smtClean="0">
                <a:solidFill>
                  <a:schemeClr val="tx2"/>
                </a:solidFill>
                <a:cs typeface="Times New Roman" pitchFamily="18" charset="0"/>
              </a:rPr>
              <a:t/>
            </a:r>
            <a:br>
              <a:rPr lang="en-US" sz="6800" dirty="0" smtClean="0">
                <a:solidFill>
                  <a:schemeClr val="tx2"/>
                </a:solidFill>
                <a:cs typeface="Times New Roman" pitchFamily="18" charset="0"/>
              </a:rPr>
            </a:br>
            <a:endParaRPr lang="en-US" sz="6800" dirty="0" smtClean="0">
              <a:solidFill>
                <a:schemeClr val="tx2"/>
              </a:solidFill>
              <a:cs typeface="Times New Roman" pitchFamily="18" charset="0"/>
            </a:endParaRPr>
          </a:p>
        </p:txBody>
      </p:sp>
      <p:sp>
        <p:nvSpPr>
          <p:cNvPr id="11" name="Text Placeholder 2"/>
          <p:cNvSpPr txBox="1">
            <a:spLocks/>
          </p:cNvSpPr>
          <p:nvPr/>
        </p:nvSpPr>
        <p:spPr>
          <a:xfrm>
            <a:off x="722313" y="3657600"/>
            <a:ext cx="7772400" cy="152400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n-US" sz="3200" b="0" i="1" u="none" strike="noStrike" kern="1200" cap="none" spc="0" normalizeH="0" baseline="0" noProof="0" dirty="0" smtClean="0">
                <a:ln>
                  <a:noFill/>
                </a:ln>
                <a:solidFill>
                  <a:schemeClr val="tx2"/>
                </a:solidFill>
                <a:uLnTx/>
                <a:uFillTx/>
                <a:latin typeface="+mj-lt"/>
                <a:ea typeface="+mn-ea"/>
                <a:cs typeface="+mn-cs"/>
              </a:rPr>
              <a:t>Thinking Through Your </a:t>
            </a:r>
            <a:br>
              <a:rPr kumimoji="0" lang="en-US" sz="3200" b="0" i="1" u="none" strike="noStrike" kern="1200" cap="none" spc="0" normalizeH="0" baseline="0" noProof="0" dirty="0" smtClean="0">
                <a:ln>
                  <a:noFill/>
                </a:ln>
                <a:solidFill>
                  <a:schemeClr val="tx2"/>
                </a:solidFill>
                <a:uLnTx/>
                <a:uFillTx/>
                <a:latin typeface="+mj-lt"/>
                <a:ea typeface="+mn-ea"/>
                <a:cs typeface="+mn-cs"/>
              </a:rPr>
            </a:br>
            <a:r>
              <a:rPr kumimoji="0" lang="en-US" sz="3200" b="0" i="1" u="none" strike="noStrike" kern="1200" cap="none" spc="0" normalizeH="0" baseline="0" noProof="0" dirty="0" smtClean="0">
                <a:ln>
                  <a:noFill/>
                </a:ln>
                <a:solidFill>
                  <a:schemeClr val="tx2"/>
                </a:solidFill>
                <a:uLnTx/>
                <a:uFillTx/>
                <a:latin typeface="+mj-lt"/>
                <a:ea typeface="+mn-ea"/>
                <a:cs typeface="+mn-cs"/>
              </a:rPr>
              <a:t>Health and Financial</a:t>
            </a:r>
            <a:r>
              <a:rPr kumimoji="0" lang="en-US" sz="3200" b="0" i="1" u="none" strike="noStrike" kern="1200" cap="none" spc="0" normalizeH="0" noProof="0" dirty="0" smtClean="0">
                <a:ln>
                  <a:noFill/>
                </a:ln>
                <a:solidFill>
                  <a:schemeClr val="tx2"/>
                </a:solidFill>
                <a:uLnTx/>
                <a:uFillTx/>
                <a:latin typeface="+mj-lt"/>
                <a:ea typeface="+mn-ea"/>
                <a:cs typeface="+mn-cs"/>
              </a:rPr>
              <a:t> </a:t>
            </a:r>
            <a:r>
              <a:rPr kumimoji="0" lang="en-US" sz="3200" b="0" i="1" u="none" strike="noStrike" kern="1200" cap="none" spc="0" normalizeH="0" baseline="0" noProof="0" dirty="0" smtClean="0">
                <a:ln>
                  <a:noFill/>
                </a:ln>
                <a:solidFill>
                  <a:schemeClr val="tx2"/>
                </a:solidFill>
                <a:uLnTx/>
                <a:uFillTx/>
                <a:latin typeface="+mj-lt"/>
                <a:ea typeface="+mn-ea"/>
                <a:cs typeface="+mn-cs"/>
              </a:rPr>
              <a:t>Needs</a:t>
            </a:r>
          </a:p>
        </p:txBody>
      </p:sp>
      <p:sp>
        <p:nvSpPr>
          <p:cNvPr id="4"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3</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17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2013 Medical Plan Premiums</a:t>
            </a:r>
            <a:endParaRPr lang="en-US" dirty="0"/>
          </a:p>
        </p:txBody>
      </p:sp>
      <p:sp>
        <p:nvSpPr>
          <p:cNvPr id="6" name="Content Placeholder 5"/>
          <p:cNvSpPr>
            <a:spLocks noGrp="1"/>
          </p:cNvSpPr>
          <p:nvPr>
            <p:ph idx="1"/>
          </p:nvPr>
        </p:nvSpPr>
        <p:spPr>
          <a:xfrm>
            <a:off x="762000" y="1219200"/>
            <a:ext cx="7543800" cy="1143000"/>
          </a:xfrm>
        </p:spPr>
        <p:txBody>
          <a:bodyPr>
            <a:normAutofit fontScale="25000" lnSpcReduction="20000"/>
          </a:bodyPr>
          <a:lstStyle/>
          <a:p>
            <a:endParaRPr lang="en-US" sz="1800" dirty="0" smtClean="0"/>
          </a:p>
          <a:p>
            <a:pPr lvl="0"/>
            <a:r>
              <a:rPr lang="en-US" sz="6400" dirty="0" smtClean="0"/>
              <a:t>SMU will continue to offer the $1,000, $2,000 and $2,500 deductible options</a:t>
            </a:r>
          </a:p>
          <a:p>
            <a:pPr lvl="0"/>
            <a:r>
              <a:rPr lang="en-US" sz="6400" dirty="0" smtClean="0"/>
              <a:t>SMU is adding a fourth coverage option in 2013 - a $5,000 deductible option </a:t>
            </a:r>
          </a:p>
          <a:p>
            <a:pPr lvl="0"/>
            <a:r>
              <a:rPr lang="en-US" sz="6400" dirty="0" smtClean="0"/>
              <a:t>The chart below outlines the medical plan premiums for 2013, dental and vision plan premiums will remain the same</a:t>
            </a:r>
          </a:p>
          <a:p>
            <a:pPr lvl="0"/>
            <a:endParaRPr lang="en-US" sz="6400" dirty="0" smtClean="0"/>
          </a:p>
          <a:p>
            <a:pPr>
              <a:buNone/>
            </a:pPr>
            <a:endParaRPr lang="en-US" sz="2400" dirty="0" smtClean="0"/>
          </a:p>
          <a:p>
            <a:pPr>
              <a:buNone/>
            </a:pPr>
            <a:endParaRPr lang="en-US" sz="2400" dirty="0" smtClean="0"/>
          </a:p>
          <a:p>
            <a:pPr eaLnBrk="1" hangingPunct="1"/>
            <a:endParaRPr lang="en-US" dirty="0" smtClean="0"/>
          </a:p>
        </p:txBody>
      </p:sp>
      <p:pic>
        <p:nvPicPr>
          <p:cNvPr id="1027" name="Picture 3"/>
          <p:cNvPicPr>
            <a:picLocks noChangeAspect="1" noChangeArrowheads="1"/>
          </p:cNvPicPr>
          <p:nvPr/>
        </p:nvPicPr>
        <p:blipFill>
          <a:blip r:embed="rId4" cstate="print"/>
          <a:srcRect/>
          <a:stretch>
            <a:fillRect/>
          </a:stretch>
        </p:blipFill>
        <p:spPr bwMode="auto">
          <a:xfrm>
            <a:off x="1219200" y="2438400"/>
            <a:ext cx="6629400" cy="3208337"/>
          </a:xfrm>
          <a:prstGeom prst="rect">
            <a:avLst/>
          </a:prstGeom>
          <a:noFill/>
          <a:ln w="9525">
            <a:solidFill>
              <a:schemeClr val="tx1"/>
            </a:solidFill>
            <a:miter lim="800000"/>
            <a:headEnd/>
            <a:tailEnd/>
          </a:ln>
          <a:effectLst/>
        </p:spPr>
      </p:pic>
      <p:sp>
        <p:nvSpPr>
          <p:cNvPr id="5"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4</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74000">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ChangeArrowheads="1"/>
          </p:cNvSpPr>
          <p:nvPr/>
        </p:nvSpPr>
        <p:spPr bwMode="auto">
          <a:xfrm>
            <a:off x="4495800" y="1431556"/>
            <a:ext cx="3733800" cy="4283444"/>
          </a:xfrm>
          <a:prstGeom prst="rect">
            <a:avLst/>
          </a:prstGeom>
          <a:solidFill>
            <a:schemeClr val="accent1">
              <a:lumMod val="75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18" name="Rectangle 3"/>
          <p:cNvSpPr>
            <a:spLocks noGrp="1" noChangeArrowheads="1"/>
          </p:cNvSpPr>
          <p:nvPr>
            <p:ph type="title"/>
          </p:nvPr>
        </p:nvSpPr>
        <p:spPr>
          <a:xfrm>
            <a:off x="0" y="0"/>
            <a:ext cx="9144000" cy="822325"/>
          </a:xfrm>
        </p:spPr>
        <p:txBody>
          <a:bodyPr>
            <a:normAutofit/>
          </a:bodyPr>
          <a:lstStyle/>
          <a:p>
            <a:r>
              <a:rPr lang="en-US" dirty="0">
                <a:solidFill>
                  <a:schemeClr val="tx2"/>
                </a:solidFill>
                <a:cs typeface="Times New Roman" pitchFamily="18" charset="0"/>
              </a:rPr>
              <a:t>Think About Your Health Needs</a:t>
            </a:r>
            <a:endParaRPr lang="zh-CN" altLang="en-US" dirty="0" smtClean="0"/>
          </a:p>
        </p:txBody>
      </p:sp>
      <p:sp>
        <p:nvSpPr>
          <p:cNvPr id="21" name="AutoShape 6"/>
          <p:cNvSpPr>
            <a:spLocks noChangeArrowheads="1"/>
          </p:cNvSpPr>
          <p:nvPr/>
        </p:nvSpPr>
        <p:spPr bwMode="auto">
          <a:xfrm>
            <a:off x="815254" y="1439863"/>
            <a:ext cx="3953667" cy="4275137"/>
          </a:xfrm>
          <a:prstGeom prst="homePlate">
            <a:avLst>
              <a:gd name="adj" fmla="val 18079"/>
            </a:avLst>
          </a:prstGeom>
          <a:solidFill>
            <a:schemeClr val="accent1">
              <a:lumMod val="75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22" name="Freeform 7"/>
          <p:cNvSpPr>
            <a:spLocks/>
          </p:cNvSpPr>
          <p:nvPr/>
        </p:nvSpPr>
        <p:spPr bwMode="auto">
          <a:xfrm>
            <a:off x="815255" y="1435100"/>
            <a:ext cx="3451946" cy="575893"/>
          </a:xfrm>
          <a:custGeom>
            <a:avLst/>
            <a:gdLst>
              <a:gd name="T0" fmla="*/ 4760 w 1955"/>
              <a:gd name="T1" fmla="*/ 0 h 366"/>
              <a:gd name="T2" fmla="*/ 0 w 1955"/>
              <a:gd name="T3" fmla="*/ 581025 h 366"/>
              <a:gd name="T4" fmla="*/ 3101975 w 1955"/>
              <a:gd name="T5" fmla="*/ 581025 h 366"/>
              <a:gd name="T6" fmla="*/ 2933786 w 1955"/>
              <a:gd name="T7" fmla="*/ 3175 h 366"/>
              <a:gd name="T8" fmla="*/ 4760 w 1955"/>
              <a:gd name="T9" fmla="*/ 0 h 366"/>
              <a:gd name="T10" fmla="*/ 0 60000 65536"/>
              <a:gd name="T11" fmla="*/ 0 60000 65536"/>
              <a:gd name="T12" fmla="*/ 0 60000 65536"/>
              <a:gd name="T13" fmla="*/ 0 60000 65536"/>
              <a:gd name="T14" fmla="*/ 0 60000 65536"/>
              <a:gd name="T15" fmla="*/ 0 w 1955"/>
              <a:gd name="T16" fmla="*/ 0 h 366"/>
              <a:gd name="T17" fmla="*/ 1955 w 1955"/>
              <a:gd name="T18" fmla="*/ 366 h 366"/>
            </a:gdLst>
            <a:ahLst/>
            <a:cxnLst>
              <a:cxn ang="T10">
                <a:pos x="T0" y="T1"/>
              </a:cxn>
              <a:cxn ang="T11">
                <a:pos x="T2" y="T3"/>
              </a:cxn>
              <a:cxn ang="T12">
                <a:pos x="T4" y="T5"/>
              </a:cxn>
              <a:cxn ang="T13">
                <a:pos x="T6" y="T7"/>
              </a:cxn>
              <a:cxn ang="T14">
                <a:pos x="T8" y="T9"/>
              </a:cxn>
            </a:cxnLst>
            <a:rect l="T15" t="T16" r="T17" b="T18"/>
            <a:pathLst>
              <a:path w="1955" h="366">
                <a:moveTo>
                  <a:pt x="3" y="0"/>
                </a:moveTo>
                <a:lnTo>
                  <a:pt x="0" y="366"/>
                </a:lnTo>
                <a:lnTo>
                  <a:pt x="1955" y="366"/>
                </a:lnTo>
                <a:lnTo>
                  <a:pt x="1849" y="2"/>
                </a:lnTo>
                <a:lnTo>
                  <a:pt x="3" y="0"/>
                </a:lnTo>
                <a:close/>
              </a:path>
            </a:pathLst>
          </a:custGeom>
          <a:solidFill>
            <a:srgbClr val="C00000"/>
          </a:solidFill>
          <a:ln w="9525">
            <a:solidFill>
              <a:schemeClr val="tx1"/>
            </a:solidFill>
            <a:round/>
            <a:headEnd/>
            <a:tailEnd/>
          </a:ln>
        </p:spPr>
        <p:txBody>
          <a:bodyPr wrap="none" anchor="ctr"/>
          <a:lstStyle/>
          <a:p>
            <a:endParaRPr lang="en-US"/>
          </a:p>
        </p:txBody>
      </p:sp>
      <p:sp>
        <p:nvSpPr>
          <p:cNvPr id="23" name="Rectangle 8"/>
          <p:cNvSpPr>
            <a:spLocks noChangeArrowheads="1"/>
          </p:cNvSpPr>
          <p:nvPr/>
        </p:nvSpPr>
        <p:spPr bwMode="auto">
          <a:xfrm>
            <a:off x="4495800" y="1431556"/>
            <a:ext cx="3733799" cy="579437"/>
          </a:xfrm>
          <a:prstGeom prst="rect">
            <a:avLst/>
          </a:prstGeom>
          <a:solidFill>
            <a:schemeClr val="tx2"/>
          </a:solidFill>
          <a:ln w="9525">
            <a:solidFill>
              <a:schemeClr val="tx1"/>
            </a:solidFill>
            <a:miter lim="800000"/>
            <a:headEnd/>
            <a:tailEnd/>
          </a:ln>
        </p:spPr>
        <p:txBody>
          <a:bodyPr wrap="none" anchor="ctr"/>
          <a:lstStyle/>
          <a:p>
            <a:endParaRPr lang="ko-KR" altLang="en-US"/>
          </a:p>
        </p:txBody>
      </p:sp>
      <p:sp>
        <p:nvSpPr>
          <p:cNvPr id="24" name="Rectangle 9"/>
          <p:cNvSpPr>
            <a:spLocks noChangeArrowheads="1"/>
          </p:cNvSpPr>
          <p:nvPr/>
        </p:nvSpPr>
        <p:spPr bwMode="auto">
          <a:xfrm>
            <a:off x="989013" y="1611313"/>
            <a:ext cx="2820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SzPct val="120000"/>
            </a:pPr>
            <a:r>
              <a:rPr lang="en-US" altLang="ko-KR" b="1" i="1" dirty="0" smtClean="0">
                <a:solidFill>
                  <a:schemeClr val="bg1"/>
                </a:solidFill>
                <a:ea typeface="Gulim" pitchFamily="34" charset="-127"/>
              </a:rPr>
              <a:t>Ask Yourself:</a:t>
            </a:r>
            <a:endParaRPr lang="en-US" altLang="ko-KR" b="1" i="1" dirty="0">
              <a:solidFill>
                <a:schemeClr val="bg1"/>
              </a:solidFill>
              <a:ea typeface="Gulim" pitchFamily="34" charset="-127"/>
            </a:endParaRPr>
          </a:p>
        </p:txBody>
      </p:sp>
      <p:sp>
        <p:nvSpPr>
          <p:cNvPr id="25" name="Rectangle 10"/>
          <p:cNvSpPr>
            <a:spLocks noChangeArrowheads="1"/>
          </p:cNvSpPr>
          <p:nvPr/>
        </p:nvSpPr>
        <p:spPr bwMode="auto">
          <a:xfrm>
            <a:off x="4718843" y="1599036"/>
            <a:ext cx="2820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SzPct val="120000"/>
            </a:pPr>
            <a:r>
              <a:rPr lang="en-US" altLang="ko-KR" b="1" i="1" dirty="0" smtClean="0">
                <a:solidFill>
                  <a:schemeClr val="bg1"/>
                </a:solidFill>
                <a:ea typeface="Gulim" pitchFamily="34" charset="-127"/>
              </a:rPr>
              <a:t>Consider…</a:t>
            </a:r>
            <a:endParaRPr lang="en-US" altLang="ko-KR" b="1" i="1" dirty="0">
              <a:solidFill>
                <a:schemeClr val="bg1"/>
              </a:solidFill>
              <a:ea typeface="Gulim" pitchFamily="34" charset="-127"/>
            </a:endParaRPr>
          </a:p>
        </p:txBody>
      </p:sp>
      <p:sp>
        <p:nvSpPr>
          <p:cNvPr id="26" name="Rectangle 11"/>
          <p:cNvSpPr>
            <a:spLocks noChangeArrowheads="1"/>
          </p:cNvSpPr>
          <p:nvPr/>
        </p:nvSpPr>
        <p:spPr bwMode="auto">
          <a:xfrm>
            <a:off x="989013" y="2139950"/>
            <a:ext cx="2857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itchFamily="34" charset="0"/>
              <a:buNone/>
            </a:pPr>
            <a:r>
              <a:rPr lang="en-US" b="1" i="1" dirty="0">
                <a:solidFill>
                  <a:schemeClr val="bg1"/>
                </a:solidFill>
              </a:rPr>
              <a:t>How healthy are you and your family members</a:t>
            </a:r>
            <a:r>
              <a:rPr lang="en-US" b="1" i="1" dirty="0" smtClean="0">
                <a:solidFill>
                  <a:schemeClr val="bg1"/>
                </a:solidFill>
              </a:rPr>
              <a:t>?</a:t>
            </a:r>
          </a:p>
          <a:p>
            <a:pPr>
              <a:buFont typeface="Arial" pitchFamily="34" charset="0"/>
              <a:buNone/>
            </a:pPr>
            <a:endParaRPr lang="en-US" b="1" i="1" dirty="0">
              <a:solidFill>
                <a:schemeClr val="bg1"/>
              </a:solidFill>
            </a:endParaRPr>
          </a:p>
        </p:txBody>
      </p:sp>
      <p:sp>
        <p:nvSpPr>
          <p:cNvPr id="27" name="Rectangle 12"/>
          <p:cNvSpPr>
            <a:spLocks noChangeArrowheads="1"/>
          </p:cNvSpPr>
          <p:nvPr/>
        </p:nvSpPr>
        <p:spPr bwMode="auto">
          <a:xfrm>
            <a:off x="4806375" y="2116562"/>
            <a:ext cx="334861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dirty="0" smtClean="0">
                <a:solidFill>
                  <a:schemeClr val="bg1"/>
                </a:solidFill>
              </a:rPr>
              <a:t>Reviewing your prior medical and prescription claims cost history online. BCBS allows you to download a spreadsheet!</a:t>
            </a:r>
          </a:p>
        </p:txBody>
      </p:sp>
      <p:sp>
        <p:nvSpPr>
          <p:cNvPr id="28" name="TextBox 27"/>
          <p:cNvSpPr txBox="1"/>
          <p:nvPr/>
        </p:nvSpPr>
        <p:spPr>
          <a:xfrm>
            <a:off x="952500" y="3501556"/>
            <a:ext cx="3162300" cy="1200329"/>
          </a:xfrm>
          <a:prstGeom prst="rect">
            <a:avLst/>
          </a:prstGeom>
          <a:noFill/>
        </p:spPr>
        <p:txBody>
          <a:bodyPr wrap="square" rtlCol="0">
            <a:spAutoFit/>
          </a:bodyPr>
          <a:lstStyle/>
          <a:p>
            <a:r>
              <a:rPr lang="en-US" b="1" i="1" kern="1300" dirty="0">
                <a:solidFill>
                  <a:schemeClr val="bg1"/>
                </a:solidFill>
              </a:rPr>
              <a:t>Do you anticipate staying in the hospital, needing surgery, or having a baby?</a:t>
            </a:r>
          </a:p>
          <a:p>
            <a:endParaRPr lang="en-US" dirty="0"/>
          </a:p>
        </p:txBody>
      </p:sp>
      <p:sp>
        <p:nvSpPr>
          <p:cNvPr id="29" name="TextBox 28"/>
          <p:cNvSpPr txBox="1"/>
          <p:nvPr/>
        </p:nvSpPr>
        <p:spPr>
          <a:xfrm>
            <a:off x="4806375" y="3501556"/>
            <a:ext cx="3348611" cy="1200329"/>
          </a:xfrm>
          <a:prstGeom prst="rect">
            <a:avLst/>
          </a:prstGeom>
          <a:noFill/>
        </p:spPr>
        <p:txBody>
          <a:bodyPr wrap="square" rtlCol="0">
            <a:spAutoFit/>
          </a:bodyPr>
          <a:lstStyle/>
          <a:p>
            <a:r>
              <a:rPr lang="en-US" dirty="0" smtClean="0">
                <a:solidFill>
                  <a:schemeClr val="bg1"/>
                </a:solidFill>
              </a:rPr>
              <a:t>Contacting your Compass Health Pro to obtain cost estimates of anticipated procedures.</a:t>
            </a:r>
            <a:endParaRPr lang="en-US" dirty="0">
              <a:solidFill>
                <a:schemeClr val="bg1"/>
              </a:solidFill>
            </a:endParaRPr>
          </a:p>
          <a:p>
            <a:endParaRPr lang="en-US" dirty="0"/>
          </a:p>
        </p:txBody>
      </p:sp>
      <p:sp>
        <p:nvSpPr>
          <p:cNvPr id="13"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5</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3759873942"/>
      </p:ext>
    </p:extLst>
  </p:cSld>
  <p:clrMapOvr>
    <a:masterClrMapping/>
  </p:clrMapOvr>
  <p:transition spd="slow" advTm="16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ChangeArrowheads="1"/>
          </p:cNvSpPr>
          <p:nvPr/>
        </p:nvSpPr>
        <p:spPr bwMode="auto">
          <a:xfrm>
            <a:off x="4495800" y="960380"/>
            <a:ext cx="3810000" cy="5211820"/>
          </a:xfrm>
          <a:prstGeom prst="rect">
            <a:avLst/>
          </a:prstGeom>
          <a:solidFill>
            <a:schemeClr val="accent1">
              <a:lumMod val="75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18" name="Rectangle 3"/>
          <p:cNvSpPr>
            <a:spLocks noGrp="1" noChangeArrowheads="1"/>
          </p:cNvSpPr>
          <p:nvPr>
            <p:ph type="title"/>
          </p:nvPr>
        </p:nvSpPr>
        <p:spPr>
          <a:xfrm>
            <a:off x="0" y="0"/>
            <a:ext cx="9143999" cy="746125"/>
          </a:xfrm>
        </p:spPr>
        <p:txBody>
          <a:bodyPr>
            <a:normAutofit fontScale="90000"/>
          </a:bodyPr>
          <a:lstStyle/>
          <a:p>
            <a:r>
              <a:rPr lang="en-US" dirty="0">
                <a:solidFill>
                  <a:schemeClr val="tx2"/>
                </a:solidFill>
                <a:cs typeface="Times New Roman" pitchFamily="18" charset="0"/>
              </a:rPr>
              <a:t>Think About Your </a:t>
            </a:r>
            <a:r>
              <a:rPr lang="en-US" dirty="0" smtClean="0">
                <a:solidFill>
                  <a:schemeClr val="tx2"/>
                </a:solidFill>
                <a:cs typeface="Times New Roman" pitchFamily="18" charset="0"/>
              </a:rPr>
              <a:t>Financial Needs</a:t>
            </a:r>
            <a:endParaRPr lang="zh-CN" altLang="en-US" dirty="0" smtClean="0"/>
          </a:p>
        </p:txBody>
      </p:sp>
      <p:sp>
        <p:nvSpPr>
          <p:cNvPr id="21" name="AutoShape 6"/>
          <p:cNvSpPr>
            <a:spLocks noChangeArrowheads="1"/>
          </p:cNvSpPr>
          <p:nvPr/>
        </p:nvSpPr>
        <p:spPr bwMode="auto">
          <a:xfrm>
            <a:off x="761999" y="960380"/>
            <a:ext cx="4059936" cy="5211820"/>
          </a:xfrm>
          <a:prstGeom prst="homePlate">
            <a:avLst>
              <a:gd name="adj" fmla="val 18079"/>
            </a:avLst>
          </a:prstGeom>
          <a:solidFill>
            <a:schemeClr val="accent1">
              <a:lumMod val="75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22" name="Freeform 7"/>
          <p:cNvSpPr>
            <a:spLocks/>
          </p:cNvSpPr>
          <p:nvPr/>
        </p:nvSpPr>
        <p:spPr bwMode="auto">
          <a:xfrm>
            <a:off x="762000" y="953303"/>
            <a:ext cx="3505200" cy="586514"/>
          </a:xfrm>
          <a:custGeom>
            <a:avLst/>
            <a:gdLst>
              <a:gd name="T0" fmla="*/ 4760 w 1955"/>
              <a:gd name="T1" fmla="*/ 0 h 366"/>
              <a:gd name="T2" fmla="*/ 0 w 1955"/>
              <a:gd name="T3" fmla="*/ 581025 h 366"/>
              <a:gd name="T4" fmla="*/ 3101975 w 1955"/>
              <a:gd name="T5" fmla="*/ 581025 h 366"/>
              <a:gd name="T6" fmla="*/ 2933786 w 1955"/>
              <a:gd name="T7" fmla="*/ 3175 h 366"/>
              <a:gd name="T8" fmla="*/ 4760 w 1955"/>
              <a:gd name="T9" fmla="*/ 0 h 366"/>
              <a:gd name="T10" fmla="*/ 0 60000 65536"/>
              <a:gd name="T11" fmla="*/ 0 60000 65536"/>
              <a:gd name="T12" fmla="*/ 0 60000 65536"/>
              <a:gd name="T13" fmla="*/ 0 60000 65536"/>
              <a:gd name="T14" fmla="*/ 0 60000 65536"/>
              <a:gd name="T15" fmla="*/ 0 w 1955"/>
              <a:gd name="T16" fmla="*/ 0 h 366"/>
              <a:gd name="T17" fmla="*/ 1955 w 1955"/>
              <a:gd name="T18" fmla="*/ 366 h 366"/>
            </a:gdLst>
            <a:ahLst/>
            <a:cxnLst>
              <a:cxn ang="T10">
                <a:pos x="T0" y="T1"/>
              </a:cxn>
              <a:cxn ang="T11">
                <a:pos x="T2" y="T3"/>
              </a:cxn>
              <a:cxn ang="T12">
                <a:pos x="T4" y="T5"/>
              </a:cxn>
              <a:cxn ang="T13">
                <a:pos x="T6" y="T7"/>
              </a:cxn>
              <a:cxn ang="T14">
                <a:pos x="T8" y="T9"/>
              </a:cxn>
            </a:cxnLst>
            <a:rect l="T15" t="T16" r="T17" b="T18"/>
            <a:pathLst>
              <a:path w="1955" h="366">
                <a:moveTo>
                  <a:pt x="3" y="0"/>
                </a:moveTo>
                <a:lnTo>
                  <a:pt x="0" y="366"/>
                </a:lnTo>
                <a:lnTo>
                  <a:pt x="1955" y="366"/>
                </a:lnTo>
                <a:lnTo>
                  <a:pt x="1849" y="2"/>
                </a:lnTo>
                <a:lnTo>
                  <a:pt x="3" y="0"/>
                </a:lnTo>
                <a:close/>
              </a:path>
            </a:pathLst>
          </a:custGeom>
          <a:solidFill>
            <a:srgbClr val="C00000"/>
          </a:solidFill>
          <a:ln w="9525">
            <a:solidFill>
              <a:schemeClr val="tx1"/>
            </a:solidFill>
            <a:round/>
            <a:headEnd/>
            <a:tailEnd/>
          </a:ln>
        </p:spPr>
        <p:txBody>
          <a:bodyPr wrap="none" anchor="ctr"/>
          <a:lstStyle/>
          <a:p>
            <a:endParaRPr lang="en-US"/>
          </a:p>
        </p:txBody>
      </p:sp>
      <p:sp>
        <p:nvSpPr>
          <p:cNvPr id="23" name="Rectangle 8"/>
          <p:cNvSpPr>
            <a:spLocks noChangeArrowheads="1"/>
          </p:cNvSpPr>
          <p:nvPr/>
        </p:nvSpPr>
        <p:spPr bwMode="auto">
          <a:xfrm>
            <a:off x="4495801" y="960380"/>
            <a:ext cx="3809999" cy="579437"/>
          </a:xfrm>
          <a:prstGeom prst="rect">
            <a:avLst/>
          </a:prstGeom>
          <a:solidFill>
            <a:schemeClr val="tx2"/>
          </a:solidFill>
          <a:ln w="9525">
            <a:solidFill>
              <a:schemeClr val="tx1"/>
            </a:solidFill>
            <a:miter lim="800000"/>
            <a:headEnd/>
            <a:tailEnd/>
          </a:ln>
        </p:spPr>
        <p:txBody>
          <a:bodyPr wrap="none" anchor="ctr"/>
          <a:lstStyle/>
          <a:p>
            <a:endParaRPr lang="ko-KR" altLang="en-US"/>
          </a:p>
        </p:txBody>
      </p:sp>
      <p:sp>
        <p:nvSpPr>
          <p:cNvPr id="24" name="Rectangle 9"/>
          <p:cNvSpPr>
            <a:spLocks noChangeArrowheads="1"/>
          </p:cNvSpPr>
          <p:nvPr/>
        </p:nvSpPr>
        <p:spPr bwMode="auto">
          <a:xfrm>
            <a:off x="979487" y="1151544"/>
            <a:ext cx="2820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SzPct val="120000"/>
            </a:pPr>
            <a:r>
              <a:rPr lang="en-US" altLang="ko-KR" b="1" i="1" dirty="0" smtClean="0">
                <a:solidFill>
                  <a:schemeClr val="bg1"/>
                </a:solidFill>
                <a:ea typeface="Gulim" pitchFamily="34" charset="-127"/>
              </a:rPr>
              <a:t>Ask Yourself:</a:t>
            </a:r>
            <a:endParaRPr lang="en-US" altLang="ko-KR" b="1" i="1" dirty="0">
              <a:solidFill>
                <a:schemeClr val="bg1"/>
              </a:solidFill>
              <a:ea typeface="Gulim" pitchFamily="34" charset="-127"/>
            </a:endParaRPr>
          </a:p>
        </p:txBody>
      </p:sp>
      <p:sp>
        <p:nvSpPr>
          <p:cNvPr id="25" name="Rectangle 10"/>
          <p:cNvSpPr>
            <a:spLocks noChangeArrowheads="1"/>
          </p:cNvSpPr>
          <p:nvPr/>
        </p:nvSpPr>
        <p:spPr bwMode="auto">
          <a:xfrm>
            <a:off x="4841817" y="1144420"/>
            <a:ext cx="2820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350">
              <a:buSzPct val="120000"/>
            </a:pPr>
            <a:r>
              <a:rPr lang="en-US" altLang="ko-KR" b="1" i="1" dirty="0" smtClean="0">
                <a:solidFill>
                  <a:schemeClr val="bg1"/>
                </a:solidFill>
                <a:ea typeface="Gulim" pitchFamily="34" charset="-127"/>
              </a:rPr>
              <a:t>Consider…</a:t>
            </a:r>
            <a:endParaRPr lang="en-US" altLang="ko-KR" b="1" i="1" dirty="0">
              <a:solidFill>
                <a:schemeClr val="bg1"/>
              </a:solidFill>
              <a:ea typeface="Gulim" pitchFamily="34" charset="-127"/>
            </a:endParaRPr>
          </a:p>
        </p:txBody>
      </p:sp>
      <p:sp>
        <p:nvSpPr>
          <p:cNvPr id="26" name="Rectangle 11"/>
          <p:cNvSpPr>
            <a:spLocks noChangeArrowheads="1"/>
          </p:cNvSpPr>
          <p:nvPr/>
        </p:nvSpPr>
        <p:spPr bwMode="auto">
          <a:xfrm>
            <a:off x="961230" y="1676400"/>
            <a:ext cx="28575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itchFamily="34" charset="0"/>
              <a:buNone/>
            </a:pPr>
            <a:r>
              <a:rPr lang="en-US" b="1" i="1" dirty="0">
                <a:solidFill>
                  <a:schemeClr val="bg1"/>
                </a:solidFill>
              </a:rPr>
              <a:t>How much will you spend on out-of-pocket medical </a:t>
            </a:r>
            <a:r>
              <a:rPr lang="en-US" b="1" i="1" dirty="0" smtClean="0">
                <a:solidFill>
                  <a:schemeClr val="bg1"/>
                </a:solidFill>
              </a:rPr>
              <a:t>expenses and premiums?</a:t>
            </a:r>
            <a:endParaRPr lang="en-US" b="1" i="1" dirty="0">
              <a:solidFill>
                <a:schemeClr val="bg1"/>
              </a:solidFill>
            </a:endParaRPr>
          </a:p>
          <a:p>
            <a:pPr>
              <a:buFont typeface="Arial" pitchFamily="34" charset="0"/>
              <a:buNone/>
            </a:pPr>
            <a:endParaRPr lang="en-US" b="1" i="1" dirty="0">
              <a:solidFill>
                <a:schemeClr val="bg1"/>
              </a:solidFill>
            </a:endParaRPr>
          </a:p>
        </p:txBody>
      </p:sp>
      <p:sp>
        <p:nvSpPr>
          <p:cNvPr id="27" name="Rectangle 12"/>
          <p:cNvSpPr>
            <a:spLocks noChangeArrowheads="1"/>
          </p:cNvSpPr>
          <p:nvPr/>
        </p:nvSpPr>
        <p:spPr bwMode="auto">
          <a:xfrm>
            <a:off x="4841817" y="1676400"/>
            <a:ext cx="32781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dirty="0">
                <a:solidFill>
                  <a:schemeClr val="bg1"/>
                </a:solidFill>
              </a:rPr>
              <a:t>Think carefully about your medical </a:t>
            </a:r>
            <a:r>
              <a:rPr lang="en-US" dirty="0" smtClean="0">
                <a:solidFill>
                  <a:schemeClr val="bg1"/>
                </a:solidFill>
              </a:rPr>
              <a:t>plan election</a:t>
            </a:r>
            <a:r>
              <a:rPr lang="en-US" dirty="0">
                <a:solidFill>
                  <a:schemeClr val="bg1"/>
                </a:solidFill>
              </a:rPr>
              <a:t>.  If you don’t think you will meet your deductible, you could be paying for more coverage than you need.</a:t>
            </a:r>
          </a:p>
        </p:txBody>
      </p:sp>
      <p:sp>
        <p:nvSpPr>
          <p:cNvPr id="28" name="TextBox 27"/>
          <p:cNvSpPr txBox="1"/>
          <p:nvPr/>
        </p:nvSpPr>
        <p:spPr>
          <a:xfrm>
            <a:off x="836610" y="3200400"/>
            <a:ext cx="3659189" cy="2585323"/>
          </a:xfrm>
          <a:prstGeom prst="rect">
            <a:avLst/>
          </a:prstGeom>
          <a:noFill/>
        </p:spPr>
        <p:txBody>
          <a:bodyPr wrap="square" rtlCol="0">
            <a:spAutoFit/>
          </a:bodyPr>
          <a:lstStyle/>
          <a:p>
            <a:pPr>
              <a:buFont typeface="Arial" pitchFamily="34" charset="0"/>
              <a:buNone/>
            </a:pPr>
            <a:r>
              <a:rPr lang="en-US" b="1" i="1" dirty="0" smtClean="0">
                <a:solidFill>
                  <a:schemeClr val="bg1"/>
                </a:solidFill>
              </a:rPr>
              <a:t>What is your risk tolerance? </a:t>
            </a:r>
          </a:p>
          <a:p>
            <a:pPr>
              <a:buFont typeface="Arial" pitchFamily="34" charset="0"/>
              <a:buNone/>
            </a:pPr>
            <a:endParaRPr lang="en-US" b="1" i="1" dirty="0" smtClean="0">
              <a:solidFill>
                <a:schemeClr val="bg1"/>
              </a:solidFill>
            </a:endParaRPr>
          </a:p>
          <a:p>
            <a:endParaRPr lang="en-US" b="1" i="1" dirty="0" smtClean="0">
              <a:solidFill>
                <a:schemeClr val="bg1"/>
              </a:solidFill>
            </a:endParaRPr>
          </a:p>
          <a:p>
            <a:endParaRPr lang="en-US" b="1" i="1" dirty="0">
              <a:solidFill>
                <a:schemeClr val="bg1"/>
              </a:solidFill>
            </a:endParaRPr>
          </a:p>
          <a:p>
            <a:endParaRPr lang="en-US" b="1" i="1" dirty="0" smtClean="0">
              <a:solidFill>
                <a:schemeClr val="bg1"/>
              </a:solidFill>
            </a:endParaRPr>
          </a:p>
          <a:p>
            <a:r>
              <a:rPr lang="en-US" b="1" i="1" dirty="0" smtClean="0">
                <a:solidFill>
                  <a:schemeClr val="bg1"/>
                </a:solidFill>
              </a:rPr>
              <a:t>Do you have enough savings to cover your out-of-pocket expenses?</a:t>
            </a:r>
          </a:p>
          <a:p>
            <a:pPr>
              <a:buFont typeface="Arial" pitchFamily="34" charset="0"/>
              <a:buNone/>
            </a:pPr>
            <a:r>
              <a:rPr lang="en-US" b="1" i="1" dirty="0" smtClean="0">
                <a:solidFill>
                  <a:schemeClr val="bg1"/>
                </a:solidFill>
              </a:rPr>
              <a:t> </a:t>
            </a:r>
            <a:endParaRPr lang="en-US" b="1" i="1" dirty="0">
              <a:solidFill>
                <a:schemeClr val="bg1"/>
              </a:solidFill>
            </a:endParaRPr>
          </a:p>
          <a:p>
            <a:endParaRPr lang="en-US" dirty="0">
              <a:solidFill>
                <a:schemeClr val="bg1"/>
              </a:solidFill>
            </a:endParaRPr>
          </a:p>
        </p:txBody>
      </p:sp>
      <p:sp>
        <p:nvSpPr>
          <p:cNvPr id="29" name="TextBox 28"/>
          <p:cNvSpPr txBox="1"/>
          <p:nvPr/>
        </p:nvSpPr>
        <p:spPr>
          <a:xfrm>
            <a:off x="4813242" y="3200400"/>
            <a:ext cx="3492558" cy="3416320"/>
          </a:xfrm>
          <a:prstGeom prst="rect">
            <a:avLst/>
          </a:prstGeom>
          <a:noFill/>
        </p:spPr>
        <p:txBody>
          <a:bodyPr wrap="square" rtlCol="0">
            <a:spAutoFit/>
          </a:bodyPr>
          <a:lstStyle/>
          <a:p>
            <a:r>
              <a:rPr lang="en-US" dirty="0">
                <a:solidFill>
                  <a:schemeClr val="bg1"/>
                </a:solidFill>
              </a:rPr>
              <a:t>There is a trade-off on out-of-pocket expenses like deductibles </a:t>
            </a:r>
            <a:r>
              <a:rPr lang="en-US" dirty="0" smtClean="0">
                <a:solidFill>
                  <a:schemeClr val="bg1"/>
                </a:solidFill>
              </a:rPr>
              <a:t>with premiums.</a:t>
            </a:r>
          </a:p>
          <a:p>
            <a:endParaRPr lang="en-US" dirty="0">
              <a:solidFill>
                <a:schemeClr val="bg1"/>
              </a:solidFill>
            </a:endParaRPr>
          </a:p>
          <a:p>
            <a:r>
              <a:rPr lang="en-US" dirty="0" smtClean="0">
                <a:solidFill>
                  <a:schemeClr val="bg1"/>
                </a:solidFill>
              </a:rPr>
              <a:t>Before choosing a medical plan option with lower premiums and higher deductibles, be sure you can afford an unexpected medical event; or consider contributing to a tax- advantaged FSA or HSA.</a:t>
            </a:r>
            <a:endParaRPr lang="en-US" dirty="0">
              <a:solidFill>
                <a:schemeClr val="bg1"/>
              </a:solidFill>
            </a:endParaRPr>
          </a:p>
          <a:p>
            <a:endParaRPr lang="en-US" dirty="0"/>
          </a:p>
          <a:p>
            <a:endParaRPr lang="en-US" dirty="0"/>
          </a:p>
        </p:txBody>
      </p:sp>
      <p:sp>
        <p:nvSpPr>
          <p:cNvPr id="13"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6</a:t>
            </a:fld>
            <a:endParaRPr lang="en-US" sz="1400" dirty="0">
              <a:solidFill>
                <a:schemeClr val="tx2"/>
              </a:solidFill>
              <a:cs typeface="Times New Roman" pitchFamily="18" charset="0"/>
            </a:endParaRPr>
          </a:p>
        </p:txBody>
      </p:sp>
    </p:spTree>
    <p:custDataLst>
      <p:tags r:id="rId1"/>
    </p:custDataLst>
    <p:extLst>
      <p:ext uri="{BB962C8B-B14F-4D97-AF65-F5344CB8AC3E}">
        <p14:creationId xmlns:p14="http://schemas.microsoft.com/office/powerpoint/2010/main" val="120435021"/>
      </p:ext>
    </p:extLst>
  </p:cSld>
  <p:clrMapOvr>
    <a:masterClrMapping/>
  </p:clrMapOvr>
  <p:transition spd="slow" advTm="9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5" end="5"/>
                                            </p:txEl>
                                          </p:spTgt>
                                        </p:tgtEl>
                                        <p:attrNameLst>
                                          <p:attrName>style.visibility</p:attrName>
                                        </p:attrNameLst>
                                      </p:cBhvr>
                                      <p:to>
                                        <p:strVal val="visible"/>
                                      </p:to>
                                    </p:set>
                                    <p:animEffect transition="in" filter="fade">
                                      <p:cBhvr>
                                        <p:cTn id="27" dur="500"/>
                                        <p:tgtEl>
                                          <p:spTgt spid="2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2" end="2"/>
                                            </p:txEl>
                                          </p:spTgt>
                                        </p:tgtEl>
                                        <p:attrNameLst>
                                          <p:attrName>style.visibility</p:attrName>
                                        </p:attrNameLst>
                                      </p:cBhvr>
                                      <p:to>
                                        <p:strVal val="visible"/>
                                      </p:to>
                                    </p:set>
                                    <p:animEffect transition="in" filter="fade">
                                      <p:cBhvr>
                                        <p:cTn id="32"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09600" y="2057401"/>
            <a:ext cx="8229599" cy="1904999"/>
          </a:xfrm>
        </p:spPr>
        <p:txBody>
          <a:bodyPr rtlCol="0">
            <a:noAutofit/>
          </a:bodyPr>
          <a:lstStyle/>
          <a:p>
            <a:pPr eaLnBrk="1" fontAlgn="auto" hangingPunct="1">
              <a:spcAft>
                <a:spcPts val="0"/>
              </a:spcAft>
              <a:defRPr/>
            </a:pPr>
            <a:r>
              <a:rPr lang="en-US" dirty="0" smtClean="0">
                <a:solidFill>
                  <a:schemeClr val="tx2"/>
                </a:solidFill>
                <a:cs typeface="Times New Roman" pitchFamily="18" charset="0"/>
              </a:rPr>
              <a:t>How to Contribute to the Health Savings Accounts (HSAs) and </a:t>
            </a:r>
            <a:br>
              <a:rPr lang="en-US" dirty="0" smtClean="0">
                <a:solidFill>
                  <a:schemeClr val="tx2"/>
                </a:solidFill>
                <a:cs typeface="Times New Roman" pitchFamily="18" charset="0"/>
              </a:rPr>
            </a:br>
            <a:r>
              <a:rPr lang="en-US" dirty="0" smtClean="0">
                <a:solidFill>
                  <a:schemeClr val="tx2"/>
                </a:solidFill>
                <a:cs typeface="Times New Roman" pitchFamily="18" charset="0"/>
              </a:rPr>
              <a:t>Flexible Spending Accounts (FSAs)</a:t>
            </a:r>
          </a:p>
        </p:txBody>
      </p:sp>
      <p:sp>
        <p:nvSpPr>
          <p:cNvPr id="11" name="Text Placeholder 2"/>
          <p:cNvSpPr txBox="1">
            <a:spLocks/>
          </p:cNvSpPr>
          <p:nvPr/>
        </p:nvSpPr>
        <p:spPr>
          <a:xfrm>
            <a:off x="722313" y="4267200"/>
            <a:ext cx="7772400" cy="106680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n-US" sz="3600" b="0" i="1" u="none" strike="noStrike" kern="1200" cap="none" spc="0" normalizeH="0" baseline="0" noProof="0" dirty="0" smtClean="0">
                <a:ln>
                  <a:noFill/>
                </a:ln>
                <a:solidFill>
                  <a:schemeClr val="tx2"/>
                </a:solidFill>
                <a:uLnTx/>
                <a:uFillTx/>
                <a:latin typeface="+mj-lt"/>
                <a:ea typeface="+mn-ea"/>
                <a:cs typeface="+mn-cs"/>
              </a:rPr>
              <a:t>Take Advantage</a:t>
            </a:r>
            <a:r>
              <a:rPr kumimoji="0" lang="en-US" sz="3600" b="0" i="1" u="none" strike="noStrike" kern="1200" cap="none" spc="0" normalizeH="0" noProof="0" dirty="0" smtClean="0">
                <a:ln>
                  <a:noFill/>
                </a:ln>
                <a:solidFill>
                  <a:schemeClr val="tx2"/>
                </a:solidFill>
                <a:uLnTx/>
                <a:uFillTx/>
                <a:latin typeface="+mj-lt"/>
                <a:ea typeface="+mn-ea"/>
                <a:cs typeface="+mn-cs"/>
              </a:rPr>
              <a:t> of Tax Savings</a:t>
            </a:r>
            <a:endParaRPr kumimoji="0" lang="en-US" sz="3600" b="0" i="1" u="none" strike="noStrike" kern="1200" cap="none" spc="0" normalizeH="0" baseline="0" noProof="0" dirty="0" smtClean="0">
              <a:ln>
                <a:noFill/>
              </a:ln>
              <a:solidFill>
                <a:schemeClr val="tx2"/>
              </a:solidFill>
              <a:uLnTx/>
              <a:uFillTx/>
              <a:latin typeface="+mj-lt"/>
              <a:ea typeface="+mn-ea"/>
              <a:cs typeface="+mn-cs"/>
            </a:endParaRPr>
          </a:p>
        </p:txBody>
      </p:sp>
      <p:sp>
        <p:nvSpPr>
          <p:cNvPr id="4"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7</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21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nodeType="afterEffect">
                                  <p:stCondLst>
                                    <p:cond delay="100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2"/>
                </a:solidFill>
                <a:cs typeface="Times New Roman" pitchFamily="18" charset="0"/>
              </a:rPr>
              <a:t>Tax Free Savings Accounts</a:t>
            </a:r>
            <a:endParaRPr lang="en-US" sz="4000" dirty="0">
              <a:solidFill>
                <a:schemeClr val="tx2"/>
              </a:solidFill>
              <a:cs typeface="Times New Roman" pitchFamily="18" charset="0"/>
            </a:endParaRPr>
          </a:p>
        </p:txBody>
      </p:sp>
      <p:sp>
        <p:nvSpPr>
          <p:cNvPr id="4" name="Slide Number Placeholder 3"/>
          <p:cNvSpPr>
            <a:spLocks noGrp="1"/>
          </p:cNvSpPr>
          <p:nvPr>
            <p:ph type="sldNum" sz="quarter" idx="12"/>
          </p:nvPr>
        </p:nvSpPr>
        <p:spPr/>
        <p:txBody>
          <a:bodyPr/>
          <a:lstStyle/>
          <a:p>
            <a:pPr>
              <a:defRPr/>
            </a:pPr>
            <a:fld id="{F84CC65C-D02D-465F-AAFA-3B6D64413EF7}" type="slidenum">
              <a:rPr lang="en-US" smtClean="0"/>
              <a:pPr>
                <a:defRPr/>
              </a:pPr>
              <a:t>8</a:t>
            </a:fld>
            <a:endParaRPr lang="en-US" dirty="0"/>
          </a:p>
        </p:txBody>
      </p:sp>
      <p:sp>
        <p:nvSpPr>
          <p:cNvPr id="10" name="TextBox 9"/>
          <p:cNvSpPr txBox="1">
            <a:spLocks noChangeArrowheads="1"/>
          </p:cNvSpPr>
          <p:nvPr/>
        </p:nvSpPr>
        <p:spPr bwMode="auto">
          <a:xfrm>
            <a:off x="762000" y="1066800"/>
            <a:ext cx="7848600" cy="584775"/>
          </a:xfrm>
          <a:prstGeom prst="rect">
            <a:avLst/>
          </a:prstGeom>
          <a:noFill/>
          <a:ln w="9525">
            <a:noFill/>
            <a:miter lim="800000"/>
            <a:headEnd/>
            <a:tailEnd/>
          </a:ln>
        </p:spPr>
        <p:txBody>
          <a:bodyPr wrap="square">
            <a:spAutoFit/>
          </a:bodyPr>
          <a:lstStyle/>
          <a:p>
            <a:pPr lvl="0">
              <a:buFont typeface="Arial" pitchFamily="34" charset="0"/>
              <a:buChar char="•"/>
            </a:pPr>
            <a:r>
              <a:rPr lang="en-US" sz="1600" b="1" dirty="0" smtClean="0">
                <a:solidFill>
                  <a:schemeClr val="tx2"/>
                </a:solidFill>
              </a:rPr>
              <a:t>   If you enroll in the $1,000 or $2,000 Deductible options, you may enroll in a FSA.  </a:t>
            </a:r>
          </a:p>
          <a:p>
            <a:pPr lvl="0">
              <a:buFont typeface="Arial" pitchFamily="34" charset="0"/>
              <a:buChar char="•"/>
            </a:pPr>
            <a:r>
              <a:rPr lang="en-US" sz="1600" b="1" dirty="0" smtClean="0">
                <a:solidFill>
                  <a:schemeClr val="tx2"/>
                </a:solidFill>
              </a:rPr>
              <a:t>   If you enroll in the $2,500 or $5,000 Deductible options, you may enroll in a HSA.  </a:t>
            </a:r>
          </a:p>
        </p:txBody>
      </p:sp>
      <p:sp>
        <p:nvSpPr>
          <p:cNvPr id="12" name="TextBox 11"/>
          <p:cNvSpPr txBox="1">
            <a:spLocks noChangeArrowheads="1"/>
          </p:cNvSpPr>
          <p:nvPr/>
        </p:nvSpPr>
        <p:spPr bwMode="auto">
          <a:xfrm>
            <a:off x="762000" y="5691426"/>
            <a:ext cx="7848600" cy="861774"/>
          </a:xfrm>
          <a:prstGeom prst="rect">
            <a:avLst/>
          </a:prstGeom>
          <a:noFill/>
          <a:ln w="9525">
            <a:noFill/>
            <a:miter lim="800000"/>
            <a:headEnd/>
            <a:tailEnd/>
          </a:ln>
        </p:spPr>
        <p:txBody>
          <a:bodyPr wrap="square">
            <a:spAutoFit/>
          </a:bodyPr>
          <a:lstStyle/>
          <a:p>
            <a:r>
              <a:rPr lang="en-US" sz="1000" b="1" dirty="0" smtClean="0"/>
              <a:t>IMPORTANT:  FSA/HSA Contributions May Affect Future Social Security Benefits </a:t>
            </a:r>
            <a:endParaRPr lang="en-US" sz="1000" dirty="0" smtClean="0"/>
          </a:p>
          <a:p>
            <a:r>
              <a:rPr lang="en-US" sz="1000" dirty="0" smtClean="0"/>
              <a:t>Since FSA/HSA contributions reduce your current taxable income, you reduce your FICA tax and federal income tax.  However, FSA/HSA contributions also lower the earnings that are reported to the Social Security Administration for purposes of calculating your future Social Security benefit.  It may be advisable to set aside funds in an account other than an FSA/HSA to ensure that you have funds available to pay for out-of-pocket healthcare expenses.</a:t>
            </a:r>
            <a:r>
              <a:rPr lang="en-US" sz="1000" u="sng" dirty="0" smtClean="0"/>
              <a:t> </a:t>
            </a:r>
            <a:endParaRPr lang="en-US" sz="1000" dirty="0"/>
          </a:p>
        </p:txBody>
      </p:sp>
      <p:sp>
        <p:nvSpPr>
          <p:cNvPr id="7" name="Slide Number Placeholder 4"/>
          <p:cNvSpPr txBox="1">
            <a:spLocks/>
          </p:cNvSpPr>
          <p:nvPr/>
        </p:nvSpPr>
        <p:spPr>
          <a:xfrm>
            <a:off x="228600" y="6340475"/>
            <a:ext cx="8382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8F1924B7-27C6-418F-83B3-BF913163BE46}" type="slidenum">
              <a:rPr kumimoji="0" lang="en-US" sz="1400" b="0" i="0" u="none" strike="noStrike" kern="1200" cap="none" spc="0" normalizeH="0" baseline="0" noProof="0" smtClean="0">
                <a:ln>
                  <a:noFill/>
                </a:ln>
                <a:solidFill>
                  <a:schemeClr val="tx2"/>
                </a:solidFill>
                <a:effectLst/>
                <a:uLnTx/>
                <a:uFillTx/>
                <a:latin typeface="+mn-lt"/>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chemeClr val="tx2"/>
              </a:solidFill>
              <a:effectLst/>
              <a:uLnTx/>
              <a:uFillTx/>
              <a:latin typeface="+mn-lt"/>
              <a:ea typeface="+mn-ea"/>
              <a:cs typeface="Times New Roman" pitchFamily="18" charset="0"/>
            </a:endParaRPr>
          </a:p>
        </p:txBody>
      </p:sp>
      <p:graphicFrame>
        <p:nvGraphicFramePr>
          <p:cNvPr id="11" name="Table 10"/>
          <p:cNvGraphicFramePr>
            <a:graphicFrameLocks noGrp="1"/>
          </p:cNvGraphicFramePr>
          <p:nvPr/>
        </p:nvGraphicFramePr>
        <p:xfrm>
          <a:off x="914401" y="1676400"/>
          <a:ext cx="7696199" cy="3587330"/>
        </p:xfrm>
        <a:graphic>
          <a:graphicData uri="http://schemas.openxmlformats.org/drawingml/2006/table">
            <a:tbl>
              <a:tblPr/>
              <a:tblGrid>
                <a:gridCol w="2648154"/>
                <a:gridCol w="2609645"/>
                <a:gridCol w="2438400"/>
              </a:tblGrid>
              <a:tr h="320010">
                <a:tc>
                  <a:txBody>
                    <a:bodyPr/>
                    <a:lstStyle/>
                    <a:p>
                      <a:pPr>
                        <a:lnSpc>
                          <a:spcPct val="115000"/>
                        </a:lnSpc>
                      </a:pPr>
                      <a:endParaRPr lang="en-US" sz="1000" dirty="0">
                        <a:latin typeface="Calibri"/>
                        <a:ea typeface="Times New Roman"/>
                        <a:cs typeface="Times New Roman"/>
                      </a:endParaRPr>
                    </a:p>
                  </a:txBody>
                  <a:tcPr marL="56919" marR="5691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000" b="1" dirty="0">
                          <a:solidFill>
                            <a:srgbClr val="FFFFFF"/>
                          </a:solidFill>
                          <a:latin typeface="Times New Roman"/>
                          <a:ea typeface="Times New Roman"/>
                          <a:cs typeface="Times New Roman"/>
                        </a:rPr>
                        <a:t>Flexible Spending Account</a:t>
                      </a:r>
                      <a:endParaRPr lang="en-US" sz="1050" dirty="0">
                        <a:latin typeface="Times New Roman"/>
                        <a:ea typeface="Times New Roman"/>
                        <a:cs typeface="Times New Roman"/>
                      </a:endParaRPr>
                    </a:p>
                    <a:p>
                      <a:pPr marL="0" marR="0" algn="ctr">
                        <a:lnSpc>
                          <a:spcPct val="115000"/>
                        </a:lnSpc>
                        <a:spcBef>
                          <a:spcPts val="0"/>
                        </a:spcBef>
                        <a:spcAft>
                          <a:spcPts val="0"/>
                        </a:spcAft>
                      </a:pPr>
                      <a:r>
                        <a:rPr lang="en-US" sz="1000" b="1" dirty="0">
                          <a:solidFill>
                            <a:srgbClr val="FFFFFF"/>
                          </a:solidFill>
                          <a:latin typeface="Times New Roman"/>
                          <a:ea typeface="Times New Roman"/>
                          <a:cs typeface="Times New Roman"/>
                        </a:rPr>
                        <a:t>(FSA)</a:t>
                      </a:r>
                      <a:endParaRPr lang="en-US" sz="1050" dirty="0">
                        <a:latin typeface="Times New Roman"/>
                        <a:ea typeface="Times New Roman"/>
                        <a:cs typeface="Times New Roman"/>
                      </a:endParaRPr>
                    </a:p>
                  </a:txBody>
                  <a:tcPr marL="56919" marR="5691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000" b="1" dirty="0">
                          <a:solidFill>
                            <a:srgbClr val="FFFFFF"/>
                          </a:solidFill>
                          <a:latin typeface="Times New Roman"/>
                          <a:ea typeface="Times New Roman"/>
                          <a:cs typeface="Times New Roman"/>
                        </a:rPr>
                        <a:t>Health Savings Account</a:t>
                      </a:r>
                      <a:endParaRPr lang="en-US" sz="1050" dirty="0">
                        <a:latin typeface="Times New Roman"/>
                        <a:ea typeface="Times New Roman"/>
                        <a:cs typeface="Times New Roman"/>
                      </a:endParaRPr>
                    </a:p>
                    <a:p>
                      <a:pPr marL="0" marR="0" algn="ctr">
                        <a:lnSpc>
                          <a:spcPct val="115000"/>
                        </a:lnSpc>
                        <a:spcBef>
                          <a:spcPts val="0"/>
                        </a:spcBef>
                        <a:spcAft>
                          <a:spcPts val="0"/>
                        </a:spcAft>
                      </a:pPr>
                      <a:r>
                        <a:rPr lang="en-US" sz="1000" b="1" dirty="0">
                          <a:solidFill>
                            <a:srgbClr val="FFFFFF"/>
                          </a:solidFill>
                          <a:latin typeface="Times New Roman"/>
                          <a:ea typeface="Times New Roman"/>
                          <a:cs typeface="Times New Roman"/>
                        </a:rPr>
                        <a:t>(HSA) </a:t>
                      </a:r>
                      <a:endParaRPr lang="en-US" sz="1050" dirty="0">
                        <a:latin typeface="Times New Roman"/>
                        <a:ea typeface="Times New Roman"/>
                        <a:cs typeface="Times New Roman"/>
                      </a:endParaRPr>
                    </a:p>
                  </a:txBody>
                  <a:tcPr marL="56919" marR="5691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97D"/>
                    </a:solidFill>
                  </a:tcPr>
                </a:tc>
              </a:tr>
              <a:tr h="145459">
                <a:tc>
                  <a:txBody>
                    <a:bodyPr/>
                    <a:lstStyle/>
                    <a:p>
                      <a:pPr marL="0" marR="0">
                        <a:lnSpc>
                          <a:spcPct val="115000"/>
                        </a:lnSpc>
                        <a:spcBef>
                          <a:spcPts val="0"/>
                        </a:spcBef>
                        <a:spcAft>
                          <a:spcPts val="0"/>
                        </a:spcAft>
                      </a:pPr>
                      <a:r>
                        <a:rPr lang="en-US" sz="900" b="1" dirty="0">
                          <a:solidFill>
                            <a:schemeClr val="tx1"/>
                          </a:solidFill>
                          <a:latin typeface="Times New Roman"/>
                          <a:ea typeface="Times New Roman"/>
                          <a:cs typeface="Times New Roman"/>
                        </a:rPr>
                        <a:t>Tax-free savings?</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900">
                          <a:solidFill>
                            <a:schemeClr val="tx1"/>
                          </a:solidFill>
                          <a:latin typeface="Times New Roman"/>
                          <a:ea typeface="Times New Roman"/>
                          <a:cs typeface="Times New Roman"/>
                        </a:rPr>
                        <a:t>Yes</a:t>
                      </a:r>
                      <a:endParaRPr lang="en-US" sz="105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900">
                          <a:solidFill>
                            <a:schemeClr val="tx1"/>
                          </a:solidFill>
                          <a:latin typeface="Times New Roman"/>
                          <a:ea typeface="Times New Roman"/>
                          <a:cs typeface="Times New Roman"/>
                        </a:rPr>
                        <a:t>Yes</a:t>
                      </a:r>
                      <a:endParaRPr lang="en-US" sz="105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45459">
                <a:tc>
                  <a:txBody>
                    <a:bodyPr/>
                    <a:lstStyle/>
                    <a:p>
                      <a:pPr marL="0" marR="0">
                        <a:lnSpc>
                          <a:spcPct val="115000"/>
                        </a:lnSpc>
                        <a:spcBef>
                          <a:spcPts val="0"/>
                        </a:spcBef>
                        <a:spcAft>
                          <a:spcPts val="0"/>
                        </a:spcAft>
                      </a:pPr>
                      <a:r>
                        <a:rPr lang="en-US" sz="900" b="1" dirty="0">
                          <a:solidFill>
                            <a:schemeClr val="tx1"/>
                          </a:solidFill>
                          <a:latin typeface="Times New Roman"/>
                          <a:ea typeface="Times New Roman"/>
                          <a:cs typeface="Times New Roman"/>
                        </a:rPr>
                        <a:t>2013 IRS contribution limit?</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chemeClr val="tx1"/>
                          </a:solidFill>
                          <a:latin typeface="Times New Roman"/>
                          <a:ea typeface="Times New Roman"/>
                          <a:cs typeface="Times New Roman"/>
                        </a:rPr>
                        <a:t>$2,500 per Individual </a:t>
                      </a:r>
                      <a:endParaRPr lang="en-US" sz="105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chemeClr val="tx1"/>
                          </a:solidFill>
                          <a:latin typeface="Times New Roman"/>
                          <a:ea typeface="Times New Roman"/>
                          <a:cs typeface="Times New Roman"/>
                        </a:rPr>
                        <a:t>$3,250 Individual; $6,450 Family </a:t>
                      </a:r>
                      <a:endParaRPr lang="en-US" sz="105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90918">
                <a:tc>
                  <a:txBody>
                    <a:bodyPr/>
                    <a:lstStyle/>
                    <a:p>
                      <a:pPr marL="0" marR="0">
                        <a:lnSpc>
                          <a:spcPct val="115000"/>
                        </a:lnSpc>
                        <a:spcBef>
                          <a:spcPts val="0"/>
                        </a:spcBef>
                        <a:spcAft>
                          <a:spcPts val="0"/>
                        </a:spcAft>
                      </a:pPr>
                      <a:r>
                        <a:rPr lang="en-US" sz="900" b="1" dirty="0">
                          <a:solidFill>
                            <a:schemeClr val="tx1"/>
                          </a:solidFill>
                          <a:latin typeface="Times New Roman"/>
                          <a:ea typeface="Times New Roman"/>
                          <a:cs typeface="Times New Roman"/>
                        </a:rPr>
                        <a:t>Account balance rolls over at end of calendar year?</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900" dirty="0">
                          <a:solidFill>
                            <a:schemeClr val="tx1"/>
                          </a:solidFill>
                          <a:latin typeface="Times New Roman"/>
                          <a:ea typeface="Times New Roman"/>
                          <a:cs typeface="Times New Roman"/>
                        </a:rPr>
                        <a:t>No, use it or lose it </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900">
                          <a:solidFill>
                            <a:schemeClr val="tx1"/>
                          </a:solidFill>
                          <a:latin typeface="Times New Roman"/>
                          <a:ea typeface="Times New Roman"/>
                          <a:cs typeface="Times New Roman"/>
                        </a:rPr>
                        <a:t>Yes </a:t>
                      </a:r>
                      <a:endParaRPr lang="en-US" sz="105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36377">
                <a:tc>
                  <a:txBody>
                    <a:bodyPr/>
                    <a:lstStyle/>
                    <a:p>
                      <a:pPr marL="0" marR="0">
                        <a:lnSpc>
                          <a:spcPct val="115000"/>
                        </a:lnSpc>
                        <a:spcBef>
                          <a:spcPts val="0"/>
                        </a:spcBef>
                        <a:spcAft>
                          <a:spcPts val="0"/>
                        </a:spcAft>
                      </a:pPr>
                      <a:r>
                        <a:rPr lang="en-US" sz="900" b="1" dirty="0">
                          <a:solidFill>
                            <a:schemeClr val="tx1"/>
                          </a:solidFill>
                          <a:latin typeface="Times New Roman"/>
                          <a:ea typeface="Times New Roman"/>
                          <a:cs typeface="Times New Roman"/>
                        </a:rPr>
                        <a:t>Account balance available after termination of employment?</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chemeClr val="tx1"/>
                          </a:solidFill>
                          <a:latin typeface="Times New Roman"/>
                          <a:ea typeface="Times New Roman"/>
                          <a:cs typeface="Times New Roman"/>
                        </a:rPr>
                        <a:t>Only for qualified expenses incurred during year termination occurs </a:t>
                      </a:r>
                      <a:endParaRPr lang="en-US" sz="105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chemeClr val="tx1"/>
                          </a:solidFill>
                          <a:latin typeface="Times New Roman"/>
                          <a:ea typeface="Times New Roman"/>
                          <a:cs typeface="Times New Roman"/>
                        </a:rPr>
                        <a:t>Yes </a:t>
                      </a:r>
                      <a:endParaRPr lang="en-US" sz="105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90918">
                <a:tc>
                  <a:txBody>
                    <a:bodyPr/>
                    <a:lstStyle/>
                    <a:p>
                      <a:pPr marL="0" marR="0">
                        <a:lnSpc>
                          <a:spcPct val="115000"/>
                        </a:lnSpc>
                        <a:spcBef>
                          <a:spcPts val="0"/>
                        </a:spcBef>
                        <a:spcAft>
                          <a:spcPts val="0"/>
                        </a:spcAft>
                      </a:pPr>
                      <a:r>
                        <a:rPr lang="en-US" sz="900" b="1" dirty="0">
                          <a:solidFill>
                            <a:schemeClr val="tx1"/>
                          </a:solidFill>
                          <a:latin typeface="Times New Roman"/>
                          <a:ea typeface="Times New Roman"/>
                          <a:cs typeface="Times New Roman"/>
                        </a:rPr>
                        <a:t>Account balance may be used for eligible expenses incurred by qualified dependents?</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900" dirty="0">
                          <a:solidFill>
                            <a:schemeClr val="tx1"/>
                          </a:solidFill>
                          <a:latin typeface="Times New Roman"/>
                          <a:ea typeface="Times New Roman"/>
                          <a:cs typeface="Times New Roman"/>
                        </a:rPr>
                        <a:t>Yes</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900">
                          <a:solidFill>
                            <a:schemeClr val="tx1"/>
                          </a:solidFill>
                          <a:latin typeface="Times New Roman"/>
                          <a:ea typeface="Times New Roman"/>
                          <a:cs typeface="Times New Roman"/>
                        </a:rPr>
                        <a:t>Yes</a:t>
                      </a:r>
                      <a:endParaRPr lang="en-US" sz="105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24099">
                <a:tc>
                  <a:txBody>
                    <a:bodyPr/>
                    <a:lstStyle/>
                    <a:p>
                      <a:pPr marL="0" marR="0">
                        <a:lnSpc>
                          <a:spcPct val="115000"/>
                        </a:lnSpc>
                        <a:spcBef>
                          <a:spcPts val="0"/>
                        </a:spcBef>
                        <a:spcAft>
                          <a:spcPts val="0"/>
                        </a:spcAft>
                      </a:pPr>
                      <a:r>
                        <a:rPr lang="en-US" sz="900" b="1" dirty="0">
                          <a:solidFill>
                            <a:schemeClr val="tx1"/>
                          </a:solidFill>
                          <a:latin typeface="Times New Roman"/>
                          <a:ea typeface="Times New Roman"/>
                          <a:cs typeface="Times New Roman"/>
                        </a:rPr>
                        <a:t>Account ownership?</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chemeClr val="tx1"/>
                          </a:solidFill>
                          <a:latin typeface="Times New Roman"/>
                          <a:ea typeface="Times New Roman"/>
                          <a:cs typeface="Times New Roman"/>
                        </a:rPr>
                        <a:t>FSA account is opened and owned by SMU; unused balance forfeits to SMU</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chemeClr val="tx1"/>
                          </a:solidFill>
                          <a:latin typeface="Times New Roman"/>
                          <a:ea typeface="Times New Roman"/>
                          <a:cs typeface="Times New Roman"/>
                        </a:rPr>
                        <a:t>HSA bank account is opened, owned, and operated by the participant</a:t>
                      </a:r>
                      <a:endParaRPr lang="en-US" sz="105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14400">
                <a:tc>
                  <a:txBody>
                    <a:bodyPr/>
                    <a:lstStyle/>
                    <a:p>
                      <a:pPr marL="0" marR="0">
                        <a:lnSpc>
                          <a:spcPct val="115000"/>
                        </a:lnSpc>
                        <a:spcBef>
                          <a:spcPts val="0"/>
                        </a:spcBef>
                        <a:spcAft>
                          <a:spcPts val="0"/>
                        </a:spcAft>
                      </a:pPr>
                      <a:r>
                        <a:rPr lang="en-US" sz="900" b="1" dirty="0">
                          <a:solidFill>
                            <a:schemeClr val="tx1"/>
                          </a:solidFill>
                          <a:latin typeface="Times New Roman"/>
                          <a:ea typeface="Times New Roman"/>
                          <a:cs typeface="Times New Roman"/>
                        </a:rPr>
                        <a:t>Access to funds?</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900" dirty="0">
                          <a:solidFill>
                            <a:schemeClr val="tx1"/>
                          </a:solidFill>
                          <a:latin typeface="Times New Roman"/>
                          <a:ea typeface="Times New Roman"/>
                          <a:cs typeface="Times New Roman"/>
                        </a:rPr>
                        <a:t>Participant has access to entire annual election amount (Healthcare FSA only) any time during the year, even if the funds have not yet been deducted from the participant's paycheck and deposited into account</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900" dirty="0">
                          <a:solidFill>
                            <a:schemeClr val="tx1"/>
                          </a:solidFill>
                          <a:latin typeface="Times New Roman"/>
                          <a:ea typeface="Times New Roman"/>
                          <a:cs typeface="Times New Roman"/>
                        </a:rPr>
                        <a:t>Similar to a bank account, participant only has access to funds that have been deposited into the account</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640080">
                <a:tc>
                  <a:txBody>
                    <a:bodyPr/>
                    <a:lstStyle/>
                    <a:p>
                      <a:pPr marL="0" marR="0">
                        <a:lnSpc>
                          <a:spcPct val="115000"/>
                        </a:lnSpc>
                        <a:spcBef>
                          <a:spcPts val="0"/>
                        </a:spcBef>
                        <a:spcAft>
                          <a:spcPts val="0"/>
                        </a:spcAft>
                      </a:pPr>
                      <a:r>
                        <a:rPr lang="en-US" sz="900" b="1" dirty="0">
                          <a:solidFill>
                            <a:schemeClr val="tx1"/>
                          </a:solidFill>
                          <a:latin typeface="Times New Roman"/>
                          <a:ea typeface="Times New Roman"/>
                          <a:cs typeface="Times New Roman"/>
                        </a:rPr>
                        <a:t>Verification of expenses required?</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smtClean="0">
                          <a:solidFill>
                            <a:schemeClr val="tx1"/>
                          </a:solidFill>
                          <a:latin typeface="Times New Roman"/>
                          <a:ea typeface="Times New Roman"/>
                          <a:cs typeface="Times New Roman"/>
                        </a:rPr>
                        <a:t>Discovery </a:t>
                      </a:r>
                      <a:r>
                        <a:rPr lang="en-US" sz="900" dirty="0">
                          <a:solidFill>
                            <a:schemeClr val="tx1"/>
                          </a:solidFill>
                          <a:latin typeface="Times New Roman"/>
                          <a:ea typeface="Times New Roman"/>
                          <a:cs typeface="Times New Roman"/>
                        </a:rPr>
                        <a:t>Benefits may require documents (e.g., receipts, Explanation of Benefits, etc.) to substantiate the eligibility of expenses</a:t>
                      </a:r>
                      <a:r>
                        <a:rPr lang="en-US" sz="800" dirty="0">
                          <a:solidFill>
                            <a:schemeClr val="tx1"/>
                          </a:solidFill>
                          <a:latin typeface="Times New Roman"/>
                          <a:ea typeface="Times New Roman"/>
                          <a:cs typeface="Times New Roman"/>
                        </a:rPr>
                        <a:t> </a:t>
                      </a:r>
                      <a:r>
                        <a:rPr lang="en-US" sz="900" dirty="0">
                          <a:solidFill>
                            <a:schemeClr val="tx1"/>
                          </a:solidFill>
                          <a:latin typeface="Times New Roman"/>
                          <a:ea typeface="Times New Roman"/>
                          <a:cs typeface="Times New Roman"/>
                        </a:rPr>
                        <a:t> </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chemeClr val="tx1"/>
                          </a:solidFill>
                          <a:latin typeface="Times New Roman"/>
                          <a:ea typeface="Times New Roman"/>
                          <a:cs typeface="Times New Roman"/>
                        </a:rPr>
                        <a:t>Mellon Bank does not "police" the account but it is important to keep all receipts and documentation in the event of a personal IRS audit</a:t>
                      </a:r>
                      <a:endParaRPr lang="en-US" sz="1050" dirty="0">
                        <a:solidFill>
                          <a:schemeClr val="tx1"/>
                        </a:solidFill>
                        <a:latin typeface="Times New Roman"/>
                        <a:ea typeface="Times New Roman"/>
                        <a:cs typeface="Times New Roman"/>
                      </a:endParaRPr>
                    </a:p>
                  </a:txBody>
                  <a:tcPr marL="56919" marR="56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ransition advTm="401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09600" y="2057401"/>
            <a:ext cx="8229599" cy="1904999"/>
          </a:xfrm>
        </p:spPr>
        <p:txBody>
          <a:bodyPr rtlCol="0">
            <a:normAutofit fontScale="90000"/>
          </a:bodyPr>
          <a:lstStyle/>
          <a:p>
            <a:pPr eaLnBrk="1" fontAlgn="auto" hangingPunct="1">
              <a:spcAft>
                <a:spcPts val="0"/>
              </a:spcAft>
              <a:defRPr/>
            </a:pPr>
            <a:r>
              <a:rPr lang="en-US" sz="6700" dirty="0" smtClean="0">
                <a:solidFill>
                  <a:schemeClr val="tx2"/>
                </a:solidFill>
                <a:cs typeface="Times New Roman" pitchFamily="18" charset="0"/>
              </a:rPr>
              <a:t>Review SMU’s Health &amp; Wellness Plan Options</a:t>
            </a:r>
            <a:r>
              <a:rPr lang="en-US" sz="4800" dirty="0" smtClean="0">
                <a:solidFill>
                  <a:schemeClr val="tx2"/>
                </a:solidFill>
                <a:cs typeface="Times New Roman" pitchFamily="18" charset="0"/>
              </a:rPr>
              <a:t/>
            </a:r>
            <a:br>
              <a:rPr lang="en-US" sz="4800" dirty="0" smtClean="0">
                <a:solidFill>
                  <a:schemeClr val="tx2"/>
                </a:solidFill>
                <a:cs typeface="Times New Roman" pitchFamily="18" charset="0"/>
              </a:rPr>
            </a:br>
            <a:endParaRPr lang="en-US" sz="4800" dirty="0" smtClean="0">
              <a:solidFill>
                <a:schemeClr val="tx2"/>
              </a:solidFill>
              <a:cs typeface="Times New Roman" pitchFamily="18" charset="0"/>
            </a:endParaRPr>
          </a:p>
        </p:txBody>
      </p:sp>
      <p:sp>
        <p:nvSpPr>
          <p:cNvPr id="11" name="Text Placeholder 2"/>
          <p:cNvSpPr txBox="1">
            <a:spLocks/>
          </p:cNvSpPr>
          <p:nvPr/>
        </p:nvSpPr>
        <p:spPr>
          <a:xfrm>
            <a:off x="722313" y="4038600"/>
            <a:ext cx="7772400" cy="152400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n-US" sz="3200" b="0" i="1" u="none" strike="noStrike" kern="1200" cap="none" spc="0" normalizeH="0" baseline="0" noProof="0" dirty="0" smtClean="0">
                <a:ln>
                  <a:noFill/>
                </a:ln>
                <a:solidFill>
                  <a:schemeClr val="tx2"/>
                </a:solidFill>
                <a:uLnTx/>
                <a:uFillTx/>
                <a:latin typeface="+mj-lt"/>
                <a:ea typeface="+mn-ea"/>
                <a:cs typeface="+mn-cs"/>
              </a:rPr>
              <a:t>Key Differentiators Between Plans</a:t>
            </a:r>
            <a:r>
              <a:rPr kumimoji="0" lang="en-US" sz="3200" b="0" i="1" u="none" strike="noStrike" kern="1200" cap="none" spc="0" normalizeH="0" noProof="0" dirty="0" smtClean="0">
                <a:ln>
                  <a:noFill/>
                </a:ln>
                <a:solidFill>
                  <a:schemeClr val="tx2"/>
                </a:solidFill>
                <a:uLnTx/>
                <a:uFillTx/>
                <a:latin typeface="+mj-lt"/>
                <a:ea typeface="+mn-ea"/>
                <a:cs typeface="+mn-cs"/>
              </a:rPr>
              <a:t> </a:t>
            </a:r>
            <a:endParaRPr kumimoji="0" lang="en-US" sz="3200" b="0" i="1" u="none" strike="noStrike" kern="1200" cap="none" spc="0" normalizeH="0" baseline="0" noProof="0" dirty="0" smtClean="0">
              <a:ln>
                <a:noFill/>
              </a:ln>
              <a:solidFill>
                <a:schemeClr val="tx2"/>
              </a:solidFill>
              <a:uLnTx/>
              <a:uFillTx/>
              <a:latin typeface="+mj-lt"/>
              <a:ea typeface="+mn-ea"/>
              <a:cs typeface="+mn-cs"/>
            </a:endParaRPr>
          </a:p>
        </p:txBody>
      </p:sp>
      <p:sp>
        <p:nvSpPr>
          <p:cNvPr id="4" name="Slide Number Placeholder 4"/>
          <p:cNvSpPr>
            <a:spLocks noGrp="1"/>
          </p:cNvSpPr>
          <p:nvPr>
            <p:ph type="sldNum" sz="quarter" idx="11"/>
          </p:nvPr>
        </p:nvSpPr>
        <p:spPr>
          <a:xfrm>
            <a:off x="228600" y="6340475"/>
            <a:ext cx="838200" cy="365125"/>
          </a:xfrm>
        </p:spPr>
        <p:txBody>
          <a:bodyPr/>
          <a:lstStyle/>
          <a:p>
            <a:fld id="{8F1924B7-27C6-418F-83B3-BF913163BE46}" type="slidenum">
              <a:rPr lang="en-US" sz="1400" smtClean="0">
                <a:solidFill>
                  <a:schemeClr val="tx2"/>
                </a:solidFill>
                <a:cs typeface="Times New Roman" pitchFamily="18" charset="0"/>
              </a:rPr>
              <a:pPr/>
              <a:t>9</a:t>
            </a:fld>
            <a:endParaRPr lang="en-US" sz="1400" dirty="0">
              <a:solidFill>
                <a:schemeClr val="tx2"/>
              </a:solidFill>
              <a:cs typeface="Times New Roman" pitchFamily="18" charset="0"/>
            </a:endParaRPr>
          </a:p>
        </p:txBody>
      </p:sp>
    </p:spTree>
    <p:custDataLst>
      <p:tags r:id="rId1"/>
    </p:custDataLst>
  </p:cSld>
  <p:clrMapOvr>
    <a:masterClrMapping/>
  </p:clrMapOvr>
  <p:transition spd="slow" advTm="1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nodeType="afterEffect">
                                  <p:stCondLst>
                                    <p:cond delay="100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LMS_PUBLISH" val="No"/>
  <p:tag name="ARTICULATE_TEMPLATE" val="Corporate Communications"/>
  <p:tag name="PRESENTER_PREVIEW_MODE" val="0"/>
  <p:tag name="ARTICULATE_AUDIO_TEMP" val="C:\Users\17740246\AppData\Local\Temp\articulate\presenter\ae\audio\20111018085300\"/>
  <p:tag name="ART_ENCODE_TYPE" val="0"/>
  <p:tag name="ART_ENCODE_INDEX" val="1"/>
  <p:tag name="ARTICULATE_PRESENTER_VERSION"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8.xml><?xml version="1.0" encoding="utf-8"?>
<p:tagLst xmlns:a="http://schemas.openxmlformats.org/drawingml/2006/main" xmlns:r="http://schemas.openxmlformats.org/officeDocument/2006/relationships" xmlns:p="http://schemas.openxmlformats.org/presentationml/2006/main">
  <p:tag name="TIMELINE" val="5.00"/>
  <p:tag name="ISIMAGESASSOCIATED" val="No"/>
  <p:tag name="TIMING" val="|2.8|1.5"/>
</p:tagLst>
</file>

<file path=ppt/tags/tag19.xml><?xml version="1.0" encoding="utf-8"?>
<p:tagLst xmlns:a="http://schemas.openxmlformats.org/drawingml/2006/main" xmlns:r="http://schemas.openxmlformats.org/officeDocument/2006/relationships" xmlns:p="http://schemas.openxmlformats.org/presentationml/2006/main">
  <p:tag name="TIMELINE" val="5.00/10.00/15.00/20.00"/>
  <p:tag name="ISIMAGESASSOCIATED" val="No"/>
  <p:tag name="TIMING" val="|1.5|11.5|20|12.8"/>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17740246\AppData\Local\Temp\articulate\presenter\imgtemp\2RCUbFb2_files\slide0001_image001.png"/>
</p:tagLst>
</file>

<file path=ppt/tags/tag20.xml><?xml version="1.0" encoding="utf-8"?>
<p:tagLst xmlns:a="http://schemas.openxmlformats.org/drawingml/2006/main" xmlns:r="http://schemas.openxmlformats.org/officeDocument/2006/relationships" xmlns:p="http://schemas.openxmlformats.org/presentationml/2006/main">
  <p:tag name="TIMELINE" val="5.00"/>
  <p:tag name="ISIMAGESASSOCIATED" val="No"/>
  <p:tag name="TIMING" val="|1.5|1.9"/>
</p:tagLst>
</file>

<file path=ppt/tags/tag21.xml><?xml version="1.0" encoding="utf-8"?>
<p:tagLst xmlns:a="http://schemas.openxmlformats.org/drawingml/2006/main" xmlns:r="http://schemas.openxmlformats.org/officeDocument/2006/relationships" xmlns:p="http://schemas.openxmlformats.org/presentationml/2006/main">
  <p:tag name="TIMELINE" val="5.00/10.00/15.00/20.00"/>
  <p:tag name="ISIMAGESASSOCIATED" val="No"/>
  <p:tag name="TIMING" val="|1.6|20.2|14.6|14"/>
</p:tagLst>
</file>

<file path=ppt/tags/tag22.xml><?xml version="1.0" encoding="utf-8"?>
<p:tagLst xmlns:a="http://schemas.openxmlformats.org/drawingml/2006/main" xmlns:r="http://schemas.openxmlformats.org/officeDocument/2006/relationships" xmlns:p="http://schemas.openxmlformats.org/presentationml/2006/main">
  <p:tag name="TIMELINE" val="5.00"/>
  <p:tag name="ISIMAGESASSOCIATED" val="No"/>
  <p:tag name="TIMING" val="|2.2|1.6"/>
</p:tagLst>
</file>

<file path=ppt/tags/tag23.xml><?xml version="1.0" encoding="utf-8"?>
<p:tagLst xmlns:a="http://schemas.openxmlformats.org/drawingml/2006/main" xmlns:r="http://schemas.openxmlformats.org/officeDocument/2006/relationships" xmlns:p="http://schemas.openxmlformats.org/presentationml/2006/main">
  <p:tag name="TIMELINE" val="5.00/10.00/15.00/20.00"/>
  <p:tag name="ISIMAGESASSOCIATED" val="No"/>
  <p:tag name="TIMING" val="|1.8|24.8|14.5|48.6"/>
</p:tagLst>
</file>

<file path=ppt/tags/tag24.xml><?xml version="1.0" encoding="utf-8"?>
<p:tagLst xmlns:a="http://schemas.openxmlformats.org/drawingml/2006/main" xmlns:r="http://schemas.openxmlformats.org/officeDocument/2006/relationships" xmlns:p="http://schemas.openxmlformats.org/presentationml/2006/main">
  <p:tag name="TIMELINE" val="5.00"/>
  <p:tag name="ISIMAGESASSOCIATED" val="No"/>
  <p:tag name="TIMING" val="|2.7"/>
</p:tagLst>
</file>

<file path=ppt/tags/tag25.xml><?xml version="1.0" encoding="utf-8"?>
<p:tagLst xmlns:a="http://schemas.openxmlformats.org/drawingml/2006/main" xmlns:r="http://schemas.openxmlformats.org/officeDocument/2006/relationships" xmlns:p="http://schemas.openxmlformats.org/presentationml/2006/main">
  <p:tag name="TIMELINE" val="5.00/10.00/15.00/20.00"/>
  <p:tag name="ISIMAGESASSOCIATED" val="No"/>
  <p:tag name="TIMING" val="|1.5|31.5|18.6|7.8"/>
</p:tagLst>
</file>

<file path=ppt/tags/tag26.xml><?xml version="1.0" encoding="utf-8"?>
<p:tagLst xmlns:a="http://schemas.openxmlformats.org/drawingml/2006/main" xmlns:r="http://schemas.openxmlformats.org/officeDocument/2006/relationships" xmlns:p="http://schemas.openxmlformats.org/presentationml/2006/main">
  <p:tag name="TIMELINE" val="5.00"/>
  <p:tag name="ISIMAGESASSOCIATED" val="No"/>
  <p:tag name="TIMING" val="|1.9"/>
</p:tagLst>
</file>

<file path=ppt/tags/tag27.xml><?xml version="1.0" encoding="utf-8"?>
<p:tagLst xmlns:a="http://schemas.openxmlformats.org/drawingml/2006/main" xmlns:r="http://schemas.openxmlformats.org/officeDocument/2006/relationships" xmlns:p="http://schemas.openxmlformats.org/presentationml/2006/main">
  <p:tag name="TIMELINE" val="5.00/10.00/15.00/20.00"/>
  <p:tag name="ISIMAGESASSOCIATED" val="No"/>
  <p:tag name="TIMING" val="|1.6|16.2|19.7|34.5"/>
</p:tagLst>
</file>

<file path=ppt/tags/tag2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9.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AUDIO_ID" val="335"/>
  <p:tag name="ELAPSEDTIME" val="11.9"/>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581bd668-d4c4-4b0c-8de0-a1bc6da2f787"/>
  <p:tag name="TIMELINE" val="0.25/5.25/10.25"/>
  <p:tag name="ISIMAGESASSOCIATED" val="No"/>
  <p:tag name="TIMING" val="|12.9|7.4|7"/>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6abfb6cd-e9fb-4bbd-b48c-a24ee2da9696"/>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6abfb6cd-e9fb-4bbd-b48c-a24ee2da9696"/>
  <p:tag name="ISIMAGESASSOCIATED" val="No"/>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c7203703-509e-49f1-a543-d2e50127590b"/>
  <p:tag name="TIMELINE" val="5.00/10.00/15.00/20.00"/>
  <p:tag name="ISIMAGESASSOCIATED" val="No"/>
  <p:tag name="TIMING" val="|2.1|2.2|100.2|1.2"/>
</p:tagLst>
</file>

<file path=ppt/tags/tag9.xml><?xml version="1.0" encoding="utf-8"?>
<p:tagLst xmlns:a="http://schemas.openxmlformats.org/drawingml/2006/main" xmlns:r="http://schemas.openxmlformats.org/officeDocument/2006/relationships" xmlns:p="http://schemas.openxmlformats.org/presentationml/2006/main">
  <p:tag name="TIMELINE" val="5.00/10.00/15.00/20.00/25.00/30.00"/>
  <p:tag name="ISIMAGESASSOCIATED" val="No"/>
  <p:tag name="TIMING" val="|5.1|1.1|28.3|0.8|17.5|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9277</TotalTime>
  <Words>2622</Words>
  <Application>Microsoft Office PowerPoint</Application>
  <PresentationFormat>On-screen Show (4:3)</PresentationFormat>
  <Paragraphs>505</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Evaluate Your Needs </vt:lpstr>
      <vt:lpstr>2013 Medical Plan Premiums</vt:lpstr>
      <vt:lpstr>Think About Your Health Needs</vt:lpstr>
      <vt:lpstr>Think About Your Financial Needs</vt:lpstr>
      <vt:lpstr>How to Contribute to the Health Savings Accounts (HSAs) and  Flexible Spending Accounts (FSAs)</vt:lpstr>
      <vt:lpstr>Tax Free Savings Accounts</vt:lpstr>
      <vt:lpstr>Review SMU’s Health &amp; Wellness Plan Options </vt:lpstr>
      <vt:lpstr>Plan Options At A Glance</vt:lpstr>
      <vt:lpstr>Insurance Cost Trade-Off</vt:lpstr>
      <vt:lpstr>PowerPoint Presentation</vt:lpstr>
      <vt:lpstr>PowerPoint Presentation</vt:lpstr>
      <vt:lpstr>PowerPoint Presentation</vt:lpstr>
      <vt:lpstr>  Which Plan Benefits        </vt:lpstr>
      <vt:lpstr>Mitch, Age 31</vt:lpstr>
      <vt:lpstr>PowerPoint Presentation</vt:lpstr>
      <vt:lpstr>Henry, Age 62</vt:lpstr>
      <vt:lpstr>PowerPoint Presentation</vt:lpstr>
      <vt:lpstr>Sondra, Age 45</vt:lpstr>
      <vt:lpstr>PowerPoint Presentation</vt:lpstr>
      <vt:lpstr>Sam, Age 50</vt:lpstr>
      <vt:lpstr>PowerPoint Presentation</vt:lpstr>
      <vt:lpstr>Elaine, Age 33</vt:lpstr>
      <vt:lpstr>PowerPoint Presentation</vt:lpstr>
      <vt:lpstr>Make Your Benefit Elections Online</vt:lpstr>
      <vt:lpstr>Helpful Resources</vt:lpstr>
    </vt:vector>
  </TitlesOfParts>
  <Company>Southern Methodist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Liaison Luncheon</dc:title>
  <dc:creator>Computer User</dc:creator>
  <cp:lastModifiedBy>17740246</cp:lastModifiedBy>
  <cp:revision>478</cp:revision>
  <dcterms:created xsi:type="dcterms:W3CDTF">2010-09-14T20:09:57Z</dcterms:created>
  <dcterms:modified xsi:type="dcterms:W3CDTF">2012-10-24T22:18:50Z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How To Choose The Right Medical Plan 2012C</vt:lpwstr>
  </property>
  <property fmtid="{D5CDD505-2E9C-101B-9397-08002B2CF9AE}" pid="4" name="PresentationID">
    <vt:lpwstr>f1fe53995c6d472795fab1d835de6d52</vt:lpwstr>
  </property>
  <property fmtid="{D5CDD505-2E9C-101B-9397-08002B2CF9AE}" pid="5" name="ArticulateGUID">
    <vt:lpwstr>35930A0B-3DA4-4DF0-9CFD-468958B99349</vt:lpwstr>
  </property>
  <property fmtid="{D5CDD505-2E9C-101B-9397-08002B2CF9AE}" pid="6" name="ArticulateProjectFull">
    <vt:lpwstr>C:\Users\17740246\Desktop\How To Choose The Right Medical Plan2013.ppta</vt:lpwstr>
  </property>
</Properties>
</file>